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3"/>
  </p:sldMasterIdLst>
  <p:notesMasterIdLst>
    <p:notesMasterId r:id="rId5"/>
  </p:notesMasterIdLst>
  <p:sldIdLst>
    <p:sldId id="256" r:id="rId4"/>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5143500"/>
  <p:notesSz cx="6858000" cy="9144000"/>
  <p:embeddedFontLst>
    <p:embeddedFont>
      <p:font typeface="Roboto" charset="0"/>
      <p:regular r:id="rId43"/>
      <p:bold r:id="rId44"/>
      <p:italic r:id="rId45"/>
      <p:boldItalic r:id="rId46"/>
    </p:embeddedFont>
    <p:embeddedFont>
      <p:font typeface="Roboto Medium" charset="0"/>
      <p:regular r:id="rId47"/>
      <p:bold r:id="rId48"/>
      <p:italic r:id="rId49"/>
      <p:boldItalic r:id="rId50"/>
    </p:embeddedFont>
    <p:embeddedFont>
      <p:font typeface="Signika" charset="0"/>
      <p:regular r:id="rId51"/>
      <p:bold r:id="rId52"/>
    </p:embeddedFont>
    <p:embeddedFont>
      <p:font typeface="Lato" charset="0"/>
      <p:regular r:id="rId53"/>
      <p:bold r:id="rId54"/>
      <p:italic r:id="rId55"/>
      <p:boldItalic r:id="rId56"/>
    </p:embeddedFont>
    <p:embeddedFont>
      <p:font typeface="Roboto Light"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4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43"/>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0" Type="http://schemas.openxmlformats.org/officeDocument/2006/relationships/font" Target="fonts/font18.fntdata"/><Relationship Id="rId6" Type="http://schemas.openxmlformats.org/officeDocument/2006/relationships/slide" Target="slides/slide2.xml"/><Relationship Id="rId59" Type="http://schemas.openxmlformats.org/officeDocument/2006/relationships/font" Target="fonts/font17.fntdata"/><Relationship Id="rId58" Type="http://schemas.openxmlformats.org/officeDocument/2006/relationships/font" Target="fonts/font16.fntdata"/><Relationship Id="rId57" Type="http://schemas.openxmlformats.org/officeDocument/2006/relationships/font" Target="fonts/font15.fntdata"/><Relationship Id="rId56" Type="http://schemas.openxmlformats.org/officeDocument/2006/relationships/font" Target="fonts/font14.fntdata"/><Relationship Id="rId55" Type="http://schemas.openxmlformats.org/officeDocument/2006/relationships/font" Target="fonts/font13.fntdata"/><Relationship Id="rId54" Type="http://schemas.openxmlformats.org/officeDocument/2006/relationships/font" Target="fonts/font12.fntdata"/><Relationship Id="rId53" Type="http://schemas.openxmlformats.org/officeDocument/2006/relationships/font" Target="fonts/font11.fntdata"/><Relationship Id="rId52" Type="http://schemas.openxmlformats.org/officeDocument/2006/relationships/font" Target="fonts/font10.fntdata"/><Relationship Id="rId51" Type="http://schemas.openxmlformats.org/officeDocument/2006/relationships/font" Target="fonts/font9.fntdata"/><Relationship Id="rId50" Type="http://schemas.openxmlformats.org/officeDocument/2006/relationships/font" Target="fonts/font8.fntdata"/><Relationship Id="rId5" Type="http://schemas.openxmlformats.org/officeDocument/2006/relationships/notesMaster" Target="notesMasters/notesMaster1.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Main Title Page</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17b1bea5f8b_1_14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17b1bea5f8b_1_14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MY- Homebois Pitstop, Food district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7" name="Shape 377"/>
        <p:cNvGrpSpPr/>
        <p:nvPr/>
      </p:nvGrpSpPr>
      <p:grpSpPr>
        <a:xfrm>
          <a:off x="0" y="0"/>
          <a:ext cx="0" cy="0"/>
          <a:chOff x="0" y="0"/>
          <a:chExt cx="0" cy="0"/>
        </a:xfrm>
      </p:grpSpPr>
      <p:sp>
        <p:nvSpPr>
          <p:cNvPr id="378" name="Google Shape;378;p10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10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0" name="Shape 400"/>
        <p:cNvGrpSpPr/>
        <p:nvPr/>
      </p:nvGrpSpPr>
      <p:grpSpPr>
        <a:xfrm>
          <a:off x="0" y="0"/>
          <a:ext cx="0" cy="0"/>
          <a:chOff x="0" y="0"/>
          <a:chExt cx="0" cy="0"/>
        </a:xfrm>
      </p:grpSpPr>
      <p:sp>
        <p:nvSpPr>
          <p:cNvPr id="401" name="Google Shape;401;g2b31c3f9c10_2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2b31c3f9c10_2_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g2b31c3f9c10_3_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2b31c3f9c10_3_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0" name="Shape 420"/>
        <p:cNvGrpSpPr/>
        <p:nvPr/>
      </p:nvGrpSpPr>
      <p:grpSpPr>
        <a:xfrm>
          <a:off x="0" y="0"/>
          <a:ext cx="0" cy="0"/>
          <a:chOff x="0" y="0"/>
          <a:chExt cx="0" cy="0"/>
        </a:xfrm>
      </p:grpSpPr>
      <p:sp>
        <p:nvSpPr>
          <p:cNvPr id="421" name="Google Shape;421;g2b31c3f9c10_3_1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b31c3f9c10_3_1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0" name="Shape 440"/>
        <p:cNvGrpSpPr/>
        <p:nvPr/>
      </p:nvGrpSpPr>
      <p:grpSpPr>
        <a:xfrm>
          <a:off x="0" y="0"/>
          <a:ext cx="0" cy="0"/>
          <a:chOff x="0" y="0"/>
          <a:chExt cx="0" cy="0"/>
        </a:xfrm>
      </p:grpSpPr>
      <p:sp>
        <p:nvSpPr>
          <p:cNvPr id="441" name="Google Shape;441;g2b31c3f9c10_3_2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2b31c3f9c10_3_2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0" name="Shape 450"/>
        <p:cNvGrpSpPr/>
        <p:nvPr/>
      </p:nvGrpSpPr>
      <p:grpSpPr>
        <a:xfrm>
          <a:off x="0" y="0"/>
          <a:ext cx="0" cy="0"/>
          <a:chOff x="0" y="0"/>
          <a:chExt cx="0" cy="0"/>
        </a:xfrm>
      </p:grpSpPr>
      <p:sp>
        <p:nvSpPr>
          <p:cNvPr id="451" name="Google Shape;451;g2b31c3f9c10_3_3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2b31c3f9c10_3_3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0" name="Shape 460"/>
        <p:cNvGrpSpPr/>
        <p:nvPr/>
      </p:nvGrpSpPr>
      <p:grpSpPr>
        <a:xfrm>
          <a:off x="0" y="0"/>
          <a:ext cx="0" cy="0"/>
          <a:chOff x="0" y="0"/>
          <a:chExt cx="0" cy="0"/>
        </a:xfrm>
      </p:grpSpPr>
      <p:sp>
        <p:nvSpPr>
          <p:cNvPr id="461" name="Google Shape;461;g2b31c3f9c10_3_4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2b31c3f9c10_3_4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0" name="Shape 470"/>
        <p:cNvGrpSpPr/>
        <p:nvPr/>
      </p:nvGrpSpPr>
      <p:grpSpPr>
        <a:xfrm>
          <a:off x="0" y="0"/>
          <a:ext cx="0" cy="0"/>
          <a:chOff x="0" y="0"/>
          <a:chExt cx="0" cy="0"/>
        </a:xfrm>
      </p:grpSpPr>
      <p:sp>
        <p:nvSpPr>
          <p:cNvPr id="471" name="Google Shape;471;p9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9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3" name="Shape 503"/>
        <p:cNvGrpSpPr/>
        <p:nvPr/>
      </p:nvGrpSpPr>
      <p:grpSpPr>
        <a:xfrm>
          <a:off x="0" y="0"/>
          <a:ext cx="0" cy="0"/>
          <a:chOff x="0" y="0"/>
          <a:chExt cx="0" cy="0"/>
        </a:xfrm>
      </p:grpSpPr>
      <p:sp>
        <p:nvSpPr>
          <p:cNvPr id="504" name="Google Shape;504;p9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p9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15875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p9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9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3" name="Shape 543"/>
        <p:cNvGrpSpPr/>
        <p:nvPr/>
      </p:nvGrpSpPr>
      <p:grpSpPr>
        <a:xfrm>
          <a:off x="0" y="0"/>
          <a:ext cx="0" cy="0"/>
          <a:chOff x="0" y="0"/>
          <a:chExt cx="0" cy="0"/>
        </a:xfrm>
      </p:grpSpPr>
      <p:sp>
        <p:nvSpPr>
          <p:cNvPr id="544" name="Google Shape;544;p9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p9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158750" algn="l" rtl="0">
              <a:lnSpc>
                <a:spcPct val="100000"/>
              </a:lnSpc>
              <a:spcBef>
                <a:spcPts val="0"/>
              </a:spcBef>
              <a:spcAft>
                <a:spcPts val="0"/>
              </a:spcAft>
              <a:buSzPts val="1100"/>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1" name="Shape 581"/>
        <p:cNvGrpSpPr/>
        <p:nvPr/>
      </p:nvGrpSpPr>
      <p:grpSpPr>
        <a:xfrm>
          <a:off x="0" y="0"/>
          <a:ext cx="0" cy="0"/>
          <a:chOff x="0" y="0"/>
          <a:chExt cx="0" cy="0"/>
        </a:xfrm>
      </p:grpSpPr>
      <p:sp>
        <p:nvSpPr>
          <p:cNvPr id="582" name="Google Shape;582;p9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p9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158750" algn="l" rtl="0">
              <a:lnSpc>
                <a:spcPct val="100000"/>
              </a:lnSpc>
              <a:spcBef>
                <a:spcPts val="0"/>
              </a:spcBef>
              <a:spcAft>
                <a:spcPts val="0"/>
              </a:spcAft>
              <a:buSzPts val="1100"/>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4" name="Shape 604"/>
        <p:cNvGrpSpPr/>
        <p:nvPr/>
      </p:nvGrpSpPr>
      <p:grpSpPr>
        <a:xfrm>
          <a:off x="0" y="0"/>
          <a:ext cx="0" cy="0"/>
          <a:chOff x="0" y="0"/>
          <a:chExt cx="0" cy="0"/>
        </a:xfrm>
      </p:grpSpPr>
      <p:sp>
        <p:nvSpPr>
          <p:cNvPr id="605" name="Google Shape;605;g15ac3e1083e_0_218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15ac3e1083e_0_218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158750" algn="l" rtl="0">
              <a:lnSpc>
                <a:spcPct val="100000"/>
              </a:lnSpc>
              <a:spcBef>
                <a:spcPts val="0"/>
              </a:spcBef>
              <a:spcAft>
                <a:spcPts val="0"/>
              </a:spcAft>
              <a:buSzPts val="1100"/>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8" name="Shape 628"/>
        <p:cNvGrpSpPr/>
        <p:nvPr/>
      </p:nvGrpSpPr>
      <p:grpSpPr>
        <a:xfrm>
          <a:off x="0" y="0"/>
          <a:ext cx="0" cy="0"/>
          <a:chOff x="0" y="0"/>
          <a:chExt cx="0" cy="0"/>
        </a:xfrm>
      </p:grpSpPr>
      <p:sp>
        <p:nvSpPr>
          <p:cNvPr id="629" name="Google Shape;629;p10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p10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158750" algn="l" rtl="0">
              <a:lnSpc>
                <a:spcPct val="100000"/>
              </a:lnSpc>
              <a:spcBef>
                <a:spcPts val="0"/>
              </a:spcBef>
              <a:spcAft>
                <a:spcPts val="0"/>
              </a:spcAft>
              <a:buSzPts val="1100"/>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9" name="Shape 649"/>
        <p:cNvGrpSpPr/>
        <p:nvPr/>
      </p:nvGrpSpPr>
      <p:grpSpPr>
        <a:xfrm>
          <a:off x="0" y="0"/>
          <a:ext cx="0" cy="0"/>
          <a:chOff x="0" y="0"/>
          <a:chExt cx="0" cy="0"/>
        </a:xfrm>
      </p:grpSpPr>
      <p:sp>
        <p:nvSpPr>
          <p:cNvPr id="650" name="Google Shape;650;p10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p10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158750" algn="l" rtl="0">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4" name="Shape 674"/>
        <p:cNvGrpSpPr/>
        <p:nvPr/>
      </p:nvGrpSpPr>
      <p:grpSpPr>
        <a:xfrm>
          <a:off x="0" y="0"/>
          <a:ext cx="0" cy="0"/>
          <a:chOff x="0" y="0"/>
          <a:chExt cx="0" cy="0"/>
        </a:xfrm>
      </p:grpSpPr>
      <p:sp>
        <p:nvSpPr>
          <p:cNvPr id="675" name="Google Shape;675;p10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10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158750" algn="l" rtl="0">
              <a:lnSpc>
                <a:spcPct val="100000"/>
              </a:lnSpc>
              <a:spcBef>
                <a:spcPts val="0"/>
              </a:spcBef>
              <a:spcAft>
                <a:spcPts val="0"/>
              </a:spcAft>
              <a:buSzPts val="1100"/>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0" name="Shape 700"/>
        <p:cNvGrpSpPr/>
        <p:nvPr/>
      </p:nvGrpSpPr>
      <p:grpSpPr>
        <a:xfrm>
          <a:off x="0" y="0"/>
          <a:ext cx="0" cy="0"/>
          <a:chOff x="0" y="0"/>
          <a:chExt cx="0" cy="0"/>
        </a:xfrm>
      </p:grpSpPr>
      <p:sp>
        <p:nvSpPr>
          <p:cNvPr id="701" name="Google Shape;701;p10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2" name="Google Shape;702;p10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0" name="Shape 740"/>
        <p:cNvGrpSpPr/>
        <p:nvPr/>
      </p:nvGrpSpPr>
      <p:grpSpPr>
        <a:xfrm>
          <a:off x="0" y="0"/>
          <a:ext cx="0" cy="0"/>
          <a:chOff x="0" y="0"/>
          <a:chExt cx="0" cy="0"/>
        </a:xfrm>
      </p:grpSpPr>
      <p:sp>
        <p:nvSpPr>
          <p:cNvPr id="741" name="Google Shape;741;p10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10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7" name="Shape 757"/>
        <p:cNvGrpSpPr/>
        <p:nvPr/>
      </p:nvGrpSpPr>
      <p:grpSpPr>
        <a:xfrm>
          <a:off x="0" y="0"/>
          <a:ext cx="0" cy="0"/>
          <a:chOff x="0" y="0"/>
          <a:chExt cx="0" cy="0"/>
        </a:xfrm>
      </p:grpSpPr>
      <p:sp>
        <p:nvSpPr>
          <p:cNvPr id="758" name="Google Shape;758;p10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p10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1100"/>
              <a:buNone/>
            </a:pPr>
            <a:endParaRPr sz="1000">
              <a:solidFill>
                <a:srgbClr val="212B35"/>
              </a:solidFill>
              <a:highlight>
                <a:srgbClr val="FFFFFF"/>
              </a:highlight>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9" name="Shape 769"/>
        <p:cNvGrpSpPr/>
        <p:nvPr/>
      </p:nvGrpSpPr>
      <p:grpSpPr>
        <a:xfrm>
          <a:off x="0" y="0"/>
          <a:ext cx="0" cy="0"/>
          <a:chOff x="0" y="0"/>
          <a:chExt cx="0" cy="0"/>
        </a:xfrm>
      </p:grpSpPr>
      <p:sp>
        <p:nvSpPr>
          <p:cNvPr id="770" name="Google Shape;770;g2b31c3f9c10_3_7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2b31c3f9c10_3_7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p9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9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9" name="Shape 779"/>
        <p:cNvGrpSpPr/>
        <p:nvPr/>
      </p:nvGrpSpPr>
      <p:grpSpPr>
        <a:xfrm>
          <a:off x="0" y="0"/>
          <a:ext cx="0" cy="0"/>
          <a:chOff x="0" y="0"/>
          <a:chExt cx="0" cy="0"/>
        </a:xfrm>
      </p:grpSpPr>
      <p:sp>
        <p:nvSpPr>
          <p:cNvPr id="780" name="Google Shape;780;g2b31c3f9c10_3_8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2b31c3f9c10_3_8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9" name="Shape 789"/>
        <p:cNvGrpSpPr/>
        <p:nvPr/>
      </p:nvGrpSpPr>
      <p:grpSpPr>
        <a:xfrm>
          <a:off x="0" y="0"/>
          <a:ext cx="0" cy="0"/>
          <a:chOff x="0" y="0"/>
          <a:chExt cx="0" cy="0"/>
        </a:xfrm>
      </p:grpSpPr>
      <p:sp>
        <p:nvSpPr>
          <p:cNvPr id="790" name="Google Shape;790;g2b31c3f9c10_3_9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2b31c3f9c10_3_9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9" name="Shape 799"/>
        <p:cNvGrpSpPr/>
        <p:nvPr/>
      </p:nvGrpSpPr>
      <p:grpSpPr>
        <a:xfrm>
          <a:off x="0" y="0"/>
          <a:ext cx="0" cy="0"/>
          <a:chOff x="0" y="0"/>
          <a:chExt cx="0" cy="0"/>
        </a:xfrm>
      </p:grpSpPr>
      <p:sp>
        <p:nvSpPr>
          <p:cNvPr id="800" name="Google Shape;800;g2b31c3f9c10_3_10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1" name="Google Shape;801;g2b31c3f9c10_3_10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9" name="Shape 809"/>
        <p:cNvGrpSpPr/>
        <p:nvPr/>
      </p:nvGrpSpPr>
      <p:grpSpPr>
        <a:xfrm>
          <a:off x="0" y="0"/>
          <a:ext cx="0" cy="0"/>
          <a:chOff x="0" y="0"/>
          <a:chExt cx="0" cy="0"/>
        </a:xfrm>
      </p:grpSpPr>
      <p:sp>
        <p:nvSpPr>
          <p:cNvPr id="810" name="Google Shape;810;g2b31c3f9c10_3_11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1" name="Google Shape;811;g2b31c3f9c10_3_1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9" name="Shape 819"/>
        <p:cNvGrpSpPr/>
        <p:nvPr/>
      </p:nvGrpSpPr>
      <p:grpSpPr>
        <a:xfrm>
          <a:off x="0" y="0"/>
          <a:ext cx="0" cy="0"/>
          <a:chOff x="0" y="0"/>
          <a:chExt cx="0" cy="0"/>
        </a:xfrm>
      </p:grpSpPr>
      <p:sp>
        <p:nvSpPr>
          <p:cNvPr id="820" name="Google Shape;820;p10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p10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3" name="Shape 843"/>
        <p:cNvGrpSpPr/>
        <p:nvPr/>
      </p:nvGrpSpPr>
      <p:grpSpPr>
        <a:xfrm>
          <a:off x="0" y="0"/>
          <a:ext cx="0" cy="0"/>
          <a:chOff x="0" y="0"/>
          <a:chExt cx="0" cy="0"/>
        </a:xfrm>
      </p:grpSpPr>
      <p:sp>
        <p:nvSpPr>
          <p:cNvPr id="844" name="Google Shape;844;g17d95943b57_2_16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g17d95943b57_2_16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p10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0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g17b1bea5f8b_11_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17b1bea5f8b_11_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MY- One Piece Onigirazu</a:t>
            </a:r>
            <a:endParaRPr lang="en-US"/>
          </a:p>
          <a:p>
            <a:pPr marL="0" lvl="0" indent="0" algn="l" rtl="0">
              <a:lnSpc>
                <a:spcPct val="100000"/>
              </a:lnSpc>
              <a:spcBef>
                <a:spcPts val="0"/>
              </a:spcBef>
              <a:spcAft>
                <a:spcPts val="0"/>
              </a:spcAft>
              <a:buSzPts val="1100"/>
              <a:buNone/>
            </a:pPr>
            <a:r>
              <a:rPr lang="en-US"/>
              <a:t>PH- Happi Lee </a:t>
            </a:r>
            <a:endParaRPr lang="en-US"/>
          </a:p>
          <a:p>
            <a:pPr marL="0" lvl="0" indent="0" algn="l" rtl="0">
              <a:lnSpc>
                <a:spcPct val="100000"/>
              </a:lnSpc>
              <a:spcBef>
                <a:spcPts val="0"/>
              </a:spcBef>
              <a:spcAft>
                <a:spcPts val="0"/>
              </a:spcAft>
              <a:buSzPts val="1100"/>
              <a:buNone/>
            </a:pPr>
            <a:r>
              <a:rPr lang="en-US"/>
              <a:t>TH- </a:t>
            </a:r>
            <a:r>
              <a:rPr lang="en-US" sz="1150">
                <a:solidFill>
                  <a:srgbClr val="050505"/>
                </a:solidFill>
                <a:highlight>
                  <a:schemeClr val="lt1"/>
                </a:highlight>
              </a:rPr>
              <a:t>Onisan oden sriracha</a:t>
            </a:r>
            <a:endParaRPr>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g17d95943b57_2_12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17d95943b57_2_12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MY- Emilyn’s cafe</a:t>
            </a:r>
            <a:endParaRPr lang="en-US"/>
          </a:p>
          <a:p>
            <a:pPr marL="0" lvl="0" indent="0" algn="l" rtl="0">
              <a:lnSpc>
                <a:spcPct val="100000"/>
              </a:lnSpc>
              <a:spcBef>
                <a:spcPts val="0"/>
              </a:spcBef>
              <a:spcAft>
                <a:spcPts val="0"/>
              </a:spcAft>
              <a:buSzPts val="1100"/>
              <a:buNone/>
            </a:pPr>
            <a:r>
              <a:rPr lang="en-US"/>
              <a:t>PH- Cafe Dionysus</a:t>
            </a:r>
            <a:endParaRPr lang="en-US"/>
          </a:p>
          <a:p>
            <a:pPr marL="0" lvl="0" indent="0" algn="l" rtl="0">
              <a:lnSpc>
                <a:spcPct val="100000"/>
              </a:lnSpc>
              <a:spcBef>
                <a:spcPts val="0"/>
              </a:spcBef>
              <a:spcAft>
                <a:spcPts val="0"/>
              </a:spcAft>
              <a:buSzPts val="1100"/>
              <a:buNone/>
            </a:pPr>
            <a:r>
              <a:rPr lang="en-US"/>
              <a:t>TH- ดงดิบ </a:t>
            </a:r>
            <a:r>
              <a:rPr lang="en-US">
                <a:solidFill>
                  <a:schemeClr val="dk1"/>
                </a:solidFill>
              </a:rPr>
              <a:t>(</a:t>
            </a:r>
            <a:r>
              <a:rPr lang="en-US" sz="1150">
                <a:solidFill>
                  <a:schemeClr val="dk1"/>
                </a:solidFill>
              </a:rPr>
              <a:t>Dngdib)</a:t>
            </a:r>
            <a:endParaRPr>
              <a:solidFill>
                <a:schemeClr val="dk1"/>
              </a:solidFill>
              <a:highlight>
                <a:srgbClr val="FFFFFF"/>
              </a:highlight>
              <a:latin typeface="Roboto" panose="02000000000000000000"/>
              <a:ea typeface="Roboto" panose="02000000000000000000"/>
              <a:cs typeface="Roboto" panose="02000000000000000000"/>
              <a:sym typeface="Roboto" panose="02000000000000000000"/>
            </a:endParaRPr>
          </a:p>
          <a:p>
            <a:pPr marL="101600" marR="3810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7" name="Shape 277"/>
        <p:cNvGrpSpPr/>
        <p:nvPr/>
      </p:nvGrpSpPr>
      <p:grpSpPr>
        <a:xfrm>
          <a:off x="0" y="0"/>
          <a:ext cx="0" cy="0"/>
          <a:chOff x="0" y="0"/>
          <a:chExt cx="0" cy="0"/>
        </a:xfrm>
      </p:grpSpPr>
      <p:sp>
        <p:nvSpPr>
          <p:cNvPr id="278" name="Google Shape;278;g17d95943b57_2_29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17d95943b57_2_29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MY- Elcantina</a:t>
            </a:r>
            <a:endParaRPr lang="en-US"/>
          </a:p>
          <a:p>
            <a:pPr marL="0" lvl="0" indent="0" algn="l" rtl="0">
              <a:lnSpc>
                <a:spcPct val="100000"/>
              </a:lnSpc>
              <a:spcBef>
                <a:spcPts val="0"/>
              </a:spcBef>
              <a:spcAft>
                <a:spcPts val="0"/>
              </a:spcAft>
              <a:buSzPts val="1100"/>
              <a:buNone/>
            </a:pPr>
            <a:r>
              <a:rPr lang="en-US"/>
              <a:t>PH- Hooray Chicken </a:t>
            </a:r>
            <a:endParaRPr lang="en-US"/>
          </a:p>
          <a:p>
            <a:pPr marL="0" lvl="0" indent="0" algn="l" rtl="0">
              <a:lnSpc>
                <a:spcPct val="100000"/>
              </a:lnSpc>
              <a:spcBef>
                <a:spcPts val="0"/>
              </a:spcBef>
              <a:spcAft>
                <a:spcPts val="0"/>
              </a:spcAft>
              <a:buSzPts val="1100"/>
              <a:buNone/>
            </a:pPr>
            <a:r>
              <a:rPr lang="en-US"/>
              <a:t>TH - Meat Lover</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17b1bea5f8b_1_1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7b1bea5f8b_1_11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MY- The Mix Club</a:t>
            </a:r>
            <a:endParaRPr lang="en-US"/>
          </a:p>
          <a:p>
            <a:pPr marL="0" lvl="0" indent="0" algn="l" rtl="0">
              <a:lnSpc>
                <a:spcPct val="100000"/>
              </a:lnSpc>
              <a:spcBef>
                <a:spcPts val="0"/>
              </a:spcBef>
              <a:spcAft>
                <a:spcPts val="0"/>
              </a:spcAft>
              <a:buSzPts val="1100"/>
              <a:buNone/>
            </a:pPr>
            <a:r>
              <a:rPr lang="en-US"/>
              <a:t>PH - Southpaw</a:t>
            </a:r>
            <a:endParaRPr lang="en-US"/>
          </a:p>
          <a:p>
            <a:pPr marL="0" lvl="0" indent="0" algn="l" rtl="0">
              <a:lnSpc>
                <a:spcPct val="100000"/>
              </a:lnSpc>
              <a:spcBef>
                <a:spcPts val="0"/>
              </a:spcBef>
              <a:spcAft>
                <a:spcPts val="0"/>
              </a:spcAft>
              <a:buSzPts val="1100"/>
              <a:buNone/>
            </a:pPr>
            <a:r>
              <a:rPr lang="en-US"/>
              <a:t>TH- Hollywood</a:t>
            </a:r>
            <a:endParaRPr lang="en-US"/>
          </a:p>
          <a:p>
            <a:pPr marL="0" lvl="0" indent="0" algn="l" rtl="0">
              <a:lnSpc>
                <a:spcPct val="100000"/>
              </a:lnSpc>
              <a:spcBef>
                <a:spcPts val="0"/>
              </a:spcBef>
              <a:spcAft>
                <a:spcPts val="0"/>
              </a:spcAft>
              <a:buSzPts val="11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g17d95943b57_2_36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17d95943b57_2_36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MY- The Mac</a:t>
            </a:r>
            <a:endParaRPr lang="en-US"/>
          </a:p>
          <a:p>
            <a:pPr marL="0" lvl="0" indent="0" algn="l" rtl="0">
              <a:lnSpc>
                <a:spcPct val="100000"/>
              </a:lnSpc>
              <a:spcBef>
                <a:spcPts val="0"/>
              </a:spcBef>
              <a:spcAft>
                <a:spcPts val="0"/>
              </a:spcAft>
              <a:buSzPts val="1100"/>
              <a:buNone/>
            </a:pPr>
            <a:r>
              <a:rPr lang="en-US"/>
              <a:t>TH -  </a:t>
            </a:r>
            <a:r>
              <a:rPr lang="en-US" sz="1150">
                <a:solidFill>
                  <a:srgbClr val="050505"/>
                </a:solidFill>
                <a:highlight>
                  <a:schemeClr val="lt1"/>
                </a:highlight>
              </a:rPr>
              <a:t>Captain PIZZA</a:t>
            </a:r>
            <a:endParaRPr sz="1150">
              <a:solidFill>
                <a:srgbClr val="050505"/>
              </a:solidFill>
              <a:highlight>
                <a:schemeClr val="lt1"/>
              </a:highlight>
            </a:endParaRPr>
          </a:p>
          <a:p>
            <a:pPr marL="0" lvl="0" indent="0" algn="l" rtl="0">
              <a:lnSpc>
                <a:spcPct val="100000"/>
              </a:lnSpc>
              <a:spcBef>
                <a:spcPts val="0"/>
              </a:spcBef>
              <a:spcAft>
                <a:spcPts val="0"/>
              </a:spcAft>
              <a:buSzPts val="1100"/>
              <a:buNone/>
            </a:pPr>
            <a:endParaRPr sz="1150">
              <a:solidFill>
                <a:srgbClr val="050505"/>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matchingName="Contact">
  <p:cSld name="SECTION_HEADER">
    <p:spTree>
      <p:nvGrpSpPr>
        <p:cNvPr id="9" name="Shape 9"/>
        <p:cNvGrpSpPr/>
        <p:nvPr/>
      </p:nvGrpSpPr>
      <p:grpSpPr>
        <a:xfrm>
          <a:off x="0" y="0"/>
          <a:ext cx="0" cy="0"/>
          <a:chOff x="0" y="0"/>
          <a:chExt cx="0" cy="0"/>
        </a:xfrm>
      </p:grpSpPr>
      <p:sp>
        <p:nvSpPr>
          <p:cNvPr id="10" name="Google Shape;10;p2"/>
          <p:cNvSpPr txBox="1"/>
          <p:nvPr>
            <p:ph type="title"/>
          </p:nvPr>
        </p:nvSpPr>
        <p:spPr>
          <a:xfrm>
            <a:off x="311700" y="2056825"/>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2"/>
          <p:cNvSpPr txBox="1"/>
          <p:nvPr>
            <p:ph type="sldNum" idx="12"/>
          </p:nvPr>
        </p:nvSpPr>
        <p:spPr>
          <a:xfrm>
            <a:off x="8148852"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fld>
            <a:endParaRPr lang="en-US"/>
          </a:p>
        </p:txBody>
      </p:sp>
      <p:cxnSp>
        <p:nvCxnSpPr>
          <p:cNvPr id="12" name="Google Shape;12;p2"/>
          <p:cNvCxnSpPr/>
          <p:nvPr/>
        </p:nvCxnSpPr>
        <p:spPr>
          <a:xfrm>
            <a:off x="2035050" y="2787925"/>
            <a:ext cx="5073900" cy="0"/>
          </a:xfrm>
          <a:prstGeom prst="straightConnector1">
            <a:avLst/>
          </a:prstGeom>
          <a:noFill/>
          <a:ln w="38100" cap="flat" cmpd="sng">
            <a:solidFill>
              <a:srgbClr val="FFAB40"/>
            </a:solidFill>
            <a:prstDash val="solid"/>
            <a:round/>
            <a:headEnd type="none" w="sm" len="sm"/>
            <a:tailEnd type="none" w="sm" len="sm"/>
          </a:ln>
        </p:spPr>
      </p:cxnSp>
      <p:sp>
        <p:nvSpPr>
          <p:cNvPr id="13" name="Google Shape;13;p2"/>
          <p:cNvSpPr txBox="1"/>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hite Blank Centre">
  <p:cSld name="White Blank Centre">
    <p:spTree>
      <p:nvGrpSpPr>
        <p:cNvPr id="49" name="Shape 49"/>
        <p:cNvGrpSpPr/>
        <p:nvPr/>
      </p:nvGrpSpPr>
      <p:grpSpPr>
        <a:xfrm>
          <a:off x="0" y="0"/>
          <a:ext cx="0" cy="0"/>
          <a:chOff x="0" y="0"/>
          <a:chExt cx="0" cy="0"/>
        </a:xfrm>
      </p:grpSpPr>
      <p:sp>
        <p:nvSpPr>
          <p:cNvPr id="50" name="Google Shape;50;p11"/>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51;p11"/>
          <p:cNvSpPr txBox="1"/>
          <p:nvPr>
            <p:ph type="sldNum" idx="12"/>
          </p:nvPr>
        </p:nvSpPr>
        <p:spPr>
          <a:xfrm>
            <a:off x="8595309" y="474990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panose="020B0604020202020204"/>
              <a:buNone/>
              <a:defRPr sz="700" b="0" i="0" u="none" strike="noStrike" cap="none">
                <a:solidFill>
                  <a:srgbClr val="000000"/>
                </a:solidFill>
                <a:latin typeface="Roboto" panose="02000000000000000000"/>
                <a:ea typeface="Roboto" panose="02000000000000000000"/>
                <a:cs typeface="Roboto" panose="02000000000000000000"/>
                <a:sym typeface="Roboto" panose="02000000000000000000"/>
              </a:defRPr>
            </a:lvl1pPr>
            <a:lvl2pPr marL="0" marR="0" lvl="1" indent="0" algn="r" rtl="0">
              <a:lnSpc>
                <a:spcPct val="100000"/>
              </a:lnSpc>
              <a:spcBef>
                <a:spcPts val="0"/>
              </a:spcBef>
              <a:spcAft>
                <a:spcPts val="0"/>
              </a:spcAft>
              <a:buClr>
                <a:srgbClr val="000000"/>
              </a:buClr>
              <a:buSzPts val="600"/>
              <a:buFont typeface="Arial" panose="020B0604020202020204"/>
              <a:buNone/>
              <a:defRPr sz="700" b="0" i="0" u="none" strike="noStrike" cap="none">
                <a:solidFill>
                  <a:srgbClr val="000000"/>
                </a:solidFill>
                <a:latin typeface="Roboto" panose="02000000000000000000"/>
                <a:ea typeface="Roboto" panose="02000000000000000000"/>
                <a:cs typeface="Roboto" panose="02000000000000000000"/>
                <a:sym typeface="Roboto" panose="02000000000000000000"/>
              </a:defRPr>
            </a:lvl2pPr>
            <a:lvl3pPr marL="0" marR="0" lvl="2" indent="0" algn="r" rtl="0">
              <a:lnSpc>
                <a:spcPct val="100000"/>
              </a:lnSpc>
              <a:spcBef>
                <a:spcPts val="0"/>
              </a:spcBef>
              <a:spcAft>
                <a:spcPts val="0"/>
              </a:spcAft>
              <a:buClr>
                <a:srgbClr val="000000"/>
              </a:buClr>
              <a:buSzPts val="600"/>
              <a:buFont typeface="Arial" panose="020B0604020202020204"/>
              <a:buNone/>
              <a:defRPr sz="700" b="0" i="0" u="none" strike="noStrike" cap="none">
                <a:solidFill>
                  <a:srgbClr val="000000"/>
                </a:solidFill>
                <a:latin typeface="Roboto" panose="02000000000000000000"/>
                <a:ea typeface="Roboto" panose="02000000000000000000"/>
                <a:cs typeface="Roboto" panose="02000000000000000000"/>
                <a:sym typeface="Roboto" panose="02000000000000000000"/>
              </a:defRPr>
            </a:lvl3pPr>
            <a:lvl4pPr marL="0" marR="0" lvl="3" indent="0" algn="r" rtl="0">
              <a:lnSpc>
                <a:spcPct val="100000"/>
              </a:lnSpc>
              <a:spcBef>
                <a:spcPts val="0"/>
              </a:spcBef>
              <a:spcAft>
                <a:spcPts val="0"/>
              </a:spcAft>
              <a:buClr>
                <a:srgbClr val="000000"/>
              </a:buClr>
              <a:buSzPts val="600"/>
              <a:buFont typeface="Arial" panose="020B0604020202020204"/>
              <a:buNone/>
              <a:defRPr sz="700" b="0" i="0" u="none" strike="noStrike" cap="none">
                <a:solidFill>
                  <a:srgbClr val="000000"/>
                </a:solidFill>
                <a:latin typeface="Roboto" panose="02000000000000000000"/>
                <a:ea typeface="Roboto" panose="02000000000000000000"/>
                <a:cs typeface="Roboto" panose="02000000000000000000"/>
                <a:sym typeface="Roboto" panose="02000000000000000000"/>
              </a:defRPr>
            </a:lvl4pPr>
            <a:lvl5pPr marL="0" marR="0" lvl="4" indent="0" algn="r" rtl="0">
              <a:lnSpc>
                <a:spcPct val="100000"/>
              </a:lnSpc>
              <a:spcBef>
                <a:spcPts val="0"/>
              </a:spcBef>
              <a:spcAft>
                <a:spcPts val="0"/>
              </a:spcAft>
              <a:buClr>
                <a:srgbClr val="000000"/>
              </a:buClr>
              <a:buSzPts val="600"/>
              <a:buFont typeface="Arial" panose="020B0604020202020204"/>
              <a:buNone/>
              <a:defRPr sz="700" b="0" i="0" u="none" strike="noStrike" cap="none">
                <a:solidFill>
                  <a:srgbClr val="000000"/>
                </a:solidFill>
                <a:latin typeface="Roboto" panose="02000000000000000000"/>
                <a:ea typeface="Roboto" panose="02000000000000000000"/>
                <a:cs typeface="Roboto" panose="02000000000000000000"/>
                <a:sym typeface="Roboto" panose="02000000000000000000"/>
              </a:defRPr>
            </a:lvl5pPr>
            <a:lvl6pPr marL="0" marR="0" lvl="5" indent="0" algn="r" rtl="0">
              <a:lnSpc>
                <a:spcPct val="100000"/>
              </a:lnSpc>
              <a:spcBef>
                <a:spcPts val="0"/>
              </a:spcBef>
              <a:spcAft>
                <a:spcPts val="0"/>
              </a:spcAft>
              <a:buClr>
                <a:srgbClr val="000000"/>
              </a:buClr>
              <a:buSzPts val="600"/>
              <a:buFont typeface="Arial" panose="020B0604020202020204"/>
              <a:buNone/>
              <a:defRPr sz="700" b="0" i="0" u="none" strike="noStrike" cap="none">
                <a:solidFill>
                  <a:srgbClr val="000000"/>
                </a:solidFill>
                <a:latin typeface="Roboto" panose="02000000000000000000"/>
                <a:ea typeface="Roboto" panose="02000000000000000000"/>
                <a:cs typeface="Roboto" panose="02000000000000000000"/>
                <a:sym typeface="Roboto" panose="02000000000000000000"/>
              </a:defRPr>
            </a:lvl6pPr>
            <a:lvl7pPr marL="0" marR="0" lvl="6" indent="0" algn="r" rtl="0">
              <a:lnSpc>
                <a:spcPct val="100000"/>
              </a:lnSpc>
              <a:spcBef>
                <a:spcPts val="0"/>
              </a:spcBef>
              <a:spcAft>
                <a:spcPts val="0"/>
              </a:spcAft>
              <a:buClr>
                <a:srgbClr val="000000"/>
              </a:buClr>
              <a:buSzPts val="600"/>
              <a:buFont typeface="Arial" panose="020B0604020202020204"/>
              <a:buNone/>
              <a:defRPr sz="700" b="0" i="0" u="none" strike="noStrike" cap="none">
                <a:solidFill>
                  <a:srgbClr val="000000"/>
                </a:solidFill>
                <a:latin typeface="Roboto" panose="02000000000000000000"/>
                <a:ea typeface="Roboto" panose="02000000000000000000"/>
                <a:cs typeface="Roboto" panose="02000000000000000000"/>
                <a:sym typeface="Roboto" panose="02000000000000000000"/>
              </a:defRPr>
            </a:lvl7pPr>
            <a:lvl8pPr marL="0" marR="0" lvl="7" indent="0" algn="r" rtl="0">
              <a:lnSpc>
                <a:spcPct val="100000"/>
              </a:lnSpc>
              <a:spcBef>
                <a:spcPts val="0"/>
              </a:spcBef>
              <a:spcAft>
                <a:spcPts val="0"/>
              </a:spcAft>
              <a:buClr>
                <a:srgbClr val="000000"/>
              </a:buClr>
              <a:buSzPts val="600"/>
              <a:buFont typeface="Arial" panose="020B0604020202020204"/>
              <a:buNone/>
              <a:defRPr sz="700" b="0" i="0" u="none" strike="noStrike" cap="none">
                <a:solidFill>
                  <a:srgbClr val="000000"/>
                </a:solidFill>
                <a:latin typeface="Roboto" panose="02000000000000000000"/>
                <a:ea typeface="Roboto" panose="02000000000000000000"/>
                <a:cs typeface="Roboto" panose="02000000000000000000"/>
                <a:sym typeface="Roboto" panose="02000000000000000000"/>
              </a:defRPr>
            </a:lvl8pPr>
            <a:lvl9pPr marL="0" marR="0" lvl="8" indent="0" algn="r" rtl="0">
              <a:lnSpc>
                <a:spcPct val="100000"/>
              </a:lnSpc>
              <a:spcBef>
                <a:spcPts val="0"/>
              </a:spcBef>
              <a:spcAft>
                <a:spcPts val="0"/>
              </a:spcAft>
              <a:buClr>
                <a:srgbClr val="000000"/>
              </a:buClr>
              <a:buSzPts val="600"/>
              <a:buFont typeface="Arial" panose="020B0604020202020204"/>
              <a:buNone/>
              <a:defRPr sz="700" b="0" i="0" u="none" strike="noStrike" cap="none">
                <a:solidFill>
                  <a:srgbClr val="000000"/>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US"/>
            </a:fld>
            <a:endParaRPr lang="en-US"/>
          </a:p>
        </p:txBody>
      </p:sp>
      <p:sp>
        <p:nvSpPr>
          <p:cNvPr id="52" name="Google Shape;52;p11"/>
          <p:cNvSpPr/>
          <p:nvPr/>
        </p:nvSpPr>
        <p:spPr>
          <a:xfrm rot="10800000" flipH="1">
            <a:off x="248220" y="510481"/>
            <a:ext cx="7463400" cy="8100"/>
          </a:xfrm>
          <a:prstGeom prst="rect">
            <a:avLst/>
          </a:prstGeom>
          <a:gradFill>
            <a:gsLst>
              <a:gs pos="0">
                <a:srgbClr val="F7AB1D"/>
              </a:gs>
              <a:gs pos="30000">
                <a:srgbClr val="FF5722"/>
              </a:gs>
              <a:gs pos="62000">
                <a:srgbClr val="EC153F"/>
              </a:gs>
              <a:gs pos="100000">
                <a:srgbClr val="9C036D"/>
              </a:gs>
            </a:gsLst>
            <a:lin ang="2698631" scaled="0"/>
          </a:gradFill>
          <a:ln w="9525" cap="flat" cmpd="sng">
            <a:solidFill>
              <a:srgbClr val="FF941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58" name="Shape 58"/>
        <p:cNvGrpSpPr/>
        <p:nvPr/>
      </p:nvGrpSpPr>
      <p:grpSpPr>
        <a:xfrm>
          <a:off x="0" y="0"/>
          <a:ext cx="0" cy="0"/>
          <a:chOff x="0" y="0"/>
          <a:chExt cx="0" cy="0"/>
        </a:xfrm>
      </p:grpSpPr>
      <p:sp>
        <p:nvSpPr>
          <p:cNvPr id="59" name="Google Shape;59;p13"/>
          <p:cNvSpPr txBox="1"/>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panose="020F0502020204030204"/>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p:txBody>
      </p:sp>
      <p:sp>
        <p:nvSpPr>
          <p:cNvPr id="60" name="Google Shape;60;p13"/>
          <p:cNvSpPr txBox="1"/>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p:txBody>
      </p:sp>
      <p:sp>
        <p:nvSpPr>
          <p:cNvPr id="61" name="Google Shape;61;p13"/>
          <p:cNvSpPr txBox="1"/>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2" name="Google Shape;62;p13"/>
          <p:cNvSpPr txBox="1"/>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3" name="Google Shape;63;p13"/>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cxnSp>
        <p:nvCxnSpPr>
          <p:cNvPr id="64" name="Google Shape;64;p13"/>
          <p:cNvCxnSpPr/>
          <p:nvPr/>
        </p:nvCxnSpPr>
        <p:spPr>
          <a:xfrm>
            <a:off x="2652525" y="2637441"/>
            <a:ext cx="3805500" cy="0"/>
          </a:xfrm>
          <a:prstGeom prst="straightConnector1">
            <a:avLst/>
          </a:prstGeom>
          <a:noFill/>
          <a:ln w="38100" cap="flat" cmpd="sng">
            <a:solidFill>
              <a:srgbClr val="FFAB40"/>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65" name="Shape 65"/>
        <p:cNvGrpSpPr/>
        <p:nvPr/>
      </p:nvGrpSpPr>
      <p:grpSpPr>
        <a:xfrm>
          <a:off x="0" y="0"/>
          <a:ext cx="0" cy="0"/>
          <a:chOff x="0" y="0"/>
          <a:chExt cx="0" cy="0"/>
        </a:xfrm>
      </p:grpSpPr>
      <p:sp>
        <p:nvSpPr>
          <p:cNvPr id="66" name="Google Shape;66;p14"/>
          <p:cNvSpPr txBox="1"/>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p:txBody>
      </p:sp>
      <p:sp>
        <p:nvSpPr>
          <p:cNvPr id="67" name="Google Shape;67;p14"/>
          <p:cNvSpPr txBox="1"/>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p:txBody>
      </p:sp>
      <p:sp>
        <p:nvSpPr>
          <p:cNvPr id="68" name="Google Shape;68;p14"/>
          <p:cNvSpPr txBox="1"/>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9" name="Google Shape;69;p14"/>
          <p:cNvSpPr txBox="1"/>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0" name="Google Shape;70;p14"/>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71" name="Shape 71"/>
        <p:cNvGrpSpPr/>
        <p:nvPr/>
      </p:nvGrpSpPr>
      <p:grpSpPr>
        <a:xfrm>
          <a:off x="0" y="0"/>
          <a:ext cx="0" cy="0"/>
          <a:chOff x="0" y="0"/>
          <a:chExt cx="0" cy="0"/>
        </a:xfrm>
      </p:grpSpPr>
      <p:sp>
        <p:nvSpPr>
          <p:cNvPr id="72" name="Google Shape;72;p15"/>
          <p:cNvSpPr txBox="1"/>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panose="020F0502020204030204"/>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p:txBody>
      </p:sp>
      <p:sp>
        <p:nvSpPr>
          <p:cNvPr id="73" name="Google Shape;73;p15"/>
          <p:cNvSpPr txBox="1"/>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p:txBody>
      </p:sp>
      <p:sp>
        <p:nvSpPr>
          <p:cNvPr id="74" name="Google Shape;74;p15"/>
          <p:cNvSpPr txBox="1"/>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5" name="Google Shape;75;p15"/>
          <p:cNvSpPr txBox="1"/>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6" name="Google Shape;76;p15"/>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77" name="Shape 77"/>
        <p:cNvGrpSpPr/>
        <p:nvPr/>
      </p:nvGrpSpPr>
      <p:grpSpPr>
        <a:xfrm>
          <a:off x="0" y="0"/>
          <a:ext cx="0" cy="0"/>
          <a:chOff x="0" y="0"/>
          <a:chExt cx="0" cy="0"/>
        </a:xfrm>
      </p:grpSpPr>
      <p:sp>
        <p:nvSpPr>
          <p:cNvPr id="78" name="Google Shape;78;p16"/>
          <p:cNvSpPr txBox="1"/>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p:txBody>
      </p:sp>
      <p:sp>
        <p:nvSpPr>
          <p:cNvPr id="79" name="Google Shape;79;p16"/>
          <p:cNvSpPr txBox="1"/>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p:txBody>
      </p:sp>
      <p:sp>
        <p:nvSpPr>
          <p:cNvPr id="80" name="Google Shape;80;p16"/>
          <p:cNvSpPr txBox="1"/>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p:txBody>
      </p:sp>
      <p:sp>
        <p:nvSpPr>
          <p:cNvPr id="81" name="Google Shape;81;p16"/>
          <p:cNvSpPr txBox="1"/>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2" name="Google Shape;82;p16"/>
          <p:cNvSpPr txBox="1"/>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3" name="Google Shape;83;p16"/>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84" name="Shape 84"/>
        <p:cNvGrpSpPr/>
        <p:nvPr/>
      </p:nvGrpSpPr>
      <p:grpSpPr>
        <a:xfrm>
          <a:off x="0" y="0"/>
          <a:ext cx="0" cy="0"/>
          <a:chOff x="0" y="0"/>
          <a:chExt cx="0" cy="0"/>
        </a:xfrm>
      </p:grpSpPr>
      <p:sp>
        <p:nvSpPr>
          <p:cNvPr id="85" name="Google Shape;85;p17"/>
          <p:cNvSpPr txBox="1"/>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p:txBody>
      </p:sp>
      <p:sp>
        <p:nvSpPr>
          <p:cNvPr id="86" name="Google Shape;86;p17"/>
          <p:cNvSpPr txBox="1"/>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p:txBody>
      </p:sp>
      <p:sp>
        <p:nvSpPr>
          <p:cNvPr id="87" name="Google Shape;87;p17"/>
          <p:cNvSpPr txBox="1"/>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p:txBody>
      </p:sp>
      <p:sp>
        <p:nvSpPr>
          <p:cNvPr id="88" name="Google Shape;88;p17"/>
          <p:cNvSpPr txBox="1"/>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p:txBody>
      </p:sp>
      <p:sp>
        <p:nvSpPr>
          <p:cNvPr id="89" name="Google Shape;89;p17"/>
          <p:cNvSpPr txBox="1"/>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p:txBody>
      </p:sp>
      <p:sp>
        <p:nvSpPr>
          <p:cNvPr id="90" name="Google Shape;90;p17"/>
          <p:cNvSpPr txBox="1"/>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1" name="Google Shape;91;p17"/>
          <p:cNvSpPr txBox="1"/>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2" name="Google Shape;92;p17"/>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93" name="Shape 93"/>
        <p:cNvGrpSpPr/>
        <p:nvPr/>
      </p:nvGrpSpPr>
      <p:grpSpPr>
        <a:xfrm>
          <a:off x="0" y="0"/>
          <a:ext cx="0" cy="0"/>
          <a:chOff x="0" y="0"/>
          <a:chExt cx="0" cy="0"/>
        </a:xfrm>
      </p:grpSpPr>
      <p:sp>
        <p:nvSpPr>
          <p:cNvPr id="94" name="Google Shape;94;p18"/>
          <p:cNvSpPr txBox="1"/>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p:txBody>
      </p:sp>
      <p:sp>
        <p:nvSpPr>
          <p:cNvPr id="95" name="Google Shape;95;p18"/>
          <p:cNvSpPr txBox="1"/>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6" name="Google Shape;96;p18"/>
          <p:cNvSpPr txBox="1"/>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7" name="Google Shape;97;p18"/>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98" name="Shape 98"/>
        <p:cNvGrpSpPr/>
        <p:nvPr/>
      </p:nvGrpSpPr>
      <p:grpSpPr>
        <a:xfrm>
          <a:off x="0" y="0"/>
          <a:ext cx="0" cy="0"/>
          <a:chOff x="0" y="0"/>
          <a:chExt cx="0" cy="0"/>
        </a:xfrm>
      </p:grpSpPr>
      <p:sp>
        <p:nvSpPr>
          <p:cNvPr id="99" name="Google Shape;99;p19"/>
          <p:cNvSpPr txBox="1"/>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0" name="Google Shape;100;p19"/>
          <p:cNvSpPr txBox="1"/>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1" name="Google Shape;101;p19"/>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02" name="Shape 102"/>
        <p:cNvGrpSpPr/>
        <p:nvPr/>
      </p:nvGrpSpPr>
      <p:grpSpPr>
        <a:xfrm>
          <a:off x="0" y="0"/>
          <a:ext cx="0" cy="0"/>
          <a:chOff x="0" y="0"/>
          <a:chExt cx="0" cy="0"/>
        </a:xfrm>
      </p:grpSpPr>
      <p:sp>
        <p:nvSpPr>
          <p:cNvPr id="103" name="Google Shape;103;p20"/>
          <p:cNvSpPr txBox="1"/>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panose="020F0502020204030204"/>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p:txBody>
      </p:sp>
      <p:sp>
        <p:nvSpPr>
          <p:cNvPr id="104" name="Google Shape;104;p20"/>
          <p:cNvSpPr txBox="1"/>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p:txBody>
      </p:sp>
      <p:sp>
        <p:nvSpPr>
          <p:cNvPr id="105" name="Google Shape;105;p20"/>
          <p:cNvSpPr txBox="1"/>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p:txBody>
      </p:sp>
      <p:sp>
        <p:nvSpPr>
          <p:cNvPr id="106" name="Google Shape;106;p20"/>
          <p:cNvSpPr txBox="1"/>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7" name="Google Shape;107;p20"/>
          <p:cNvSpPr txBox="1"/>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8" name="Google Shape;108;p20"/>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09" name="Shape 109"/>
        <p:cNvGrpSpPr/>
        <p:nvPr/>
      </p:nvGrpSpPr>
      <p:grpSpPr>
        <a:xfrm>
          <a:off x="0" y="0"/>
          <a:ext cx="0" cy="0"/>
          <a:chOff x="0" y="0"/>
          <a:chExt cx="0" cy="0"/>
        </a:xfrm>
      </p:grpSpPr>
      <p:sp>
        <p:nvSpPr>
          <p:cNvPr id="110" name="Google Shape;110;p21"/>
          <p:cNvSpPr txBox="1"/>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panose="020F0502020204030204"/>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p:txBody>
      </p:sp>
      <p:sp>
        <p:nvSpPr>
          <p:cNvPr id="111" name="Google Shape;111;p21"/>
          <p:cNvSpPr/>
          <p:nvPr>
            <p:ph type="pic" idx="2"/>
          </p:nvPr>
        </p:nvSpPr>
        <p:spPr>
          <a:xfrm>
            <a:off x="3887391" y="740569"/>
            <a:ext cx="4629300" cy="3655200"/>
          </a:xfrm>
          <a:prstGeom prst="rect">
            <a:avLst/>
          </a:prstGeom>
          <a:noFill/>
          <a:ln>
            <a:noFill/>
          </a:ln>
        </p:spPr>
      </p:sp>
      <p:sp>
        <p:nvSpPr>
          <p:cNvPr id="112" name="Google Shape;112;p21"/>
          <p:cNvSpPr txBox="1"/>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p:txBody>
      </p:sp>
      <p:sp>
        <p:nvSpPr>
          <p:cNvPr id="113" name="Google Shape;113;p21"/>
          <p:cNvSpPr txBox="1"/>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4" name="Google Shape;114;p21"/>
          <p:cNvSpPr txBox="1"/>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5" name="Google Shape;115;p21"/>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4" name="Shape 14"/>
        <p:cNvGrpSpPr/>
        <p:nvPr/>
      </p:nvGrpSpPr>
      <p:grpSpPr>
        <a:xfrm>
          <a:off x="0" y="0"/>
          <a:ext cx="0" cy="0"/>
          <a:chOff x="0" y="0"/>
          <a:chExt cx="0" cy="0"/>
        </a:xfrm>
      </p:grpSpPr>
      <p:sp>
        <p:nvSpPr>
          <p:cNvPr id="15" name="Google Shape;15;p3"/>
          <p:cNvSpPr txBox="1"/>
          <p:nvPr>
            <p:ph type="ctrTitle"/>
          </p:nvPr>
        </p:nvSpPr>
        <p:spPr>
          <a:xfrm>
            <a:off x="1107000" y="781525"/>
            <a:ext cx="69300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3500"/>
              <a:buNone/>
              <a:defRPr sz="3500"/>
            </a:lvl2pPr>
            <a:lvl3pPr lvl="2" algn="ctr">
              <a:lnSpc>
                <a:spcPct val="100000"/>
              </a:lnSpc>
              <a:spcBef>
                <a:spcPts val="0"/>
              </a:spcBef>
              <a:spcAft>
                <a:spcPts val="0"/>
              </a:spcAft>
              <a:buSzPts val="3500"/>
              <a:buNone/>
              <a:defRPr sz="3500"/>
            </a:lvl3pPr>
            <a:lvl4pPr lvl="3" algn="ctr">
              <a:lnSpc>
                <a:spcPct val="100000"/>
              </a:lnSpc>
              <a:spcBef>
                <a:spcPts val="0"/>
              </a:spcBef>
              <a:spcAft>
                <a:spcPts val="0"/>
              </a:spcAft>
              <a:buSzPts val="3500"/>
              <a:buNone/>
              <a:defRPr sz="3500"/>
            </a:lvl4pPr>
            <a:lvl5pPr lvl="4" algn="ctr">
              <a:lnSpc>
                <a:spcPct val="100000"/>
              </a:lnSpc>
              <a:spcBef>
                <a:spcPts val="0"/>
              </a:spcBef>
              <a:spcAft>
                <a:spcPts val="0"/>
              </a:spcAft>
              <a:buSzPts val="3500"/>
              <a:buNone/>
              <a:defRPr sz="3500"/>
            </a:lvl5pPr>
            <a:lvl6pPr lvl="5" algn="ctr">
              <a:lnSpc>
                <a:spcPct val="100000"/>
              </a:lnSpc>
              <a:spcBef>
                <a:spcPts val="0"/>
              </a:spcBef>
              <a:spcAft>
                <a:spcPts val="0"/>
              </a:spcAft>
              <a:buSzPts val="3500"/>
              <a:buNone/>
              <a:defRPr sz="3500"/>
            </a:lvl6pPr>
            <a:lvl7pPr lvl="6" algn="ctr">
              <a:lnSpc>
                <a:spcPct val="100000"/>
              </a:lnSpc>
              <a:spcBef>
                <a:spcPts val="0"/>
              </a:spcBef>
              <a:spcAft>
                <a:spcPts val="0"/>
              </a:spcAft>
              <a:buSzPts val="3500"/>
              <a:buNone/>
              <a:defRPr sz="3500"/>
            </a:lvl7pPr>
            <a:lvl8pPr lvl="7" algn="ctr">
              <a:lnSpc>
                <a:spcPct val="100000"/>
              </a:lnSpc>
              <a:spcBef>
                <a:spcPts val="0"/>
              </a:spcBef>
              <a:spcAft>
                <a:spcPts val="0"/>
              </a:spcAft>
              <a:buSzPts val="3500"/>
              <a:buNone/>
              <a:defRPr sz="3500"/>
            </a:lvl8pPr>
            <a:lvl9pPr lvl="8" algn="ctr">
              <a:lnSpc>
                <a:spcPct val="100000"/>
              </a:lnSpc>
              <a:spcBef>
                <a:spcPts val="0"/>
              </a:spcBef>
              <a:spcAft>
                <a:spcPts val="0"/>
              </a:spcAft>
              <a:buSzPts val="3500"/>
              <a:buNone/>
              <a:defRPr sz="3500"/>
            </a:lvl9pPr>
          </a:lstStyle>
          <a:p/>
        </p:txBody>
      </p:sp>
      <p:sp>
        <p:nvSpPr>
          <p:cNvPr id="16" name="Google Shape;16;p3"/>
          <p:cNvSpPr txBox="1"/>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3"/>
          <p:cNvSpPr txBox="1"/>
          <p:nvPr>
            <p:ph type="sldNum" idx="12"/>
          </p:nvPr>
        </p:nvSpPr>
        <p:spPr>
          <a:xfrm>
            <a:off x="8148852"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16" name="Shape 116"/>
        <p:cNvGrpSpPr/>
        <p:nvPr/>
      </p:nvGrpSpPr>
      <p:grpSpPr>
        <a:xfrm>
          <a:off x="0" y="0"/>
          <a:ext cx="0" cy="0"/>
          <a:chOff x="0" y="0"/>
          <a:chExt cx="0" cy="0"/>
        </a:xfrm>
      </p:grpSpPr>
      <p:sp>
        <p:nvSpPr>
          <p:cNvPr id="117" name="Google Shape;117;p22"/>
          <p:cNvSpPr txBox="1"/>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p:txBody>
      </p:sp>
      <p:sp>
        <p:nvSpPr>
          <p:cNvPr id="118" name="Google Shape;118;p22"/>
          <p:cNvSpPr txBox="1"/>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p:txBody>
      </p:sp>
      <p:sp>
        <p:nvSpPr>
          <p:cNvPr id="119" name="Google Shape;119;p22"/>
          <p:cNvSpPr txBox="1"/>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0" name="Google Shape;120;p22"/>
          <p:cNvSpPr txBox="1"/>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1" name="Google Shape;121;p22"/>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22" name="Shape 122"/>
        <p:cNvGrpSpPr/>
        <p:nvPr/>
      </p:nvGrpSpPr>
      <p:grpSpPr>
        <a:xfrm>
          <a:off x="0" y="0"/>
          <a:ext cx="0" cy="0"/>
          <a:chOff x="0" y="0"/>
          <a:chExt cx="0" cy="0"/>
        </a:xfrm>
      </p:grpSpPr>
      <p:sp>
        <p:nvSpPr>
          <p:cNvPr id="123" name="Google Shape;123;p23"/>
          <p:cNvSpPr txBox="1"/>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p:txBody>
      </p:sp>
      <p:sp>
        <p:nvSpPr>
          <p:cNvPr id="124" name="Google Shape;124;p23"/>
          <p:cNvSpPr txBox="1"/>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p:txBody>
      </p:sp>
      <p:sp>
        <p:nvSpPr>
          <p:cNvPr id="125" name="Google Shape;125;p23"/>
          <p:cNvSpPr txBox="1"/>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6" name="Google Shape;126;p23"/>
          <p:cNvSpPr txBox="1"/>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7" name="Google Shape;127;p23"/>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8" name="Shape 18"/>
        <p:cNvGrpSpPr/>
        <p:nvPr/>
      </p:nvGrpSpPr>
      <p:grpSpPr>
        <a:xfrm>
          <a:off x="0" y="0"/>
          <a:ext cx="0" cy="0"/>
          <a:chOff x="0" y="0"/>
          <a:chExt cx="0" cy="0"/>
        </a:xfrm>
      </p:grpSpPr>
      <p:sp>
        <p:nvSpPr>
          <p:cNvPr id="19" name="Google Shape;19;p4"/>
          <p:cNvSpPr txBox="1"/>
          <p:nvPr>
            <p:ph type="sldNum" idx="12"/>
          </p:nvPr>
        </p:nvSpPr>
        <p:spPr>
          <a:xfrm>
            <a:off x="8148852"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fld>
            <a:endParaRPr lang="en-US"/>
          </a:p>
        </p:txBody>
      </p:sp>
      <p:sp>
        <p:nvSpPr>
          <p:cNvPr id="20" name="Google Shape;20;p4"/>
          <p:cNvSpPr txBox="1"/>
          <p:nvPr>
            <p:ph type="title"/>
          </p:nvPr>
        </p:nvSpPr>
        <p:spPr>
          <a:xfrm>
            <a:off x="423825" y="398000"/>
            <a:ext cx="8446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ight BG Section Header 1">
  <p:cSld name="SECTION_HEADER_1">
    <p:spTree>
      <p:nvGrpSpPr>
        <p:cNvPr id="21" name="Shape 21"/>
        <p:cNvGrpSpPr/>
        <p:nvPr/>
      </p:nvGrpSpPr>
      <p:grpSpPr>
        <a:xfrm>
          <a:off x="0" y="0"/>
          <a:ext cx="0" cy="0"/>
          <a:chOff x="0" y="0"/>
          <a:chExt cx="0" cy="0"/>
        </a:xfrm>
      </p:grpSpPr>
      <p:sp>
        <p:nvSpPr>
          <p:cNvPr id="22" name="Google Shape;22;p5"/>
          <p:cNvSpPr txBox="1"/>
          <p:nvPr>
            <p:ph type="title"/>
          </p:nvPr>
        </p:nvSpPr>
        <p:spPr>
          <a:xfrm>
            <a:off x="311700" y="2056825"/>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5"/>
          <p:cNvSpPr txBox="1"/>
          <p:nvPr>
            <p:ph type="sldNum" idx="12"/>
          </p:nvPr>
        </p:nvSpPr>
        <p:spPr>
          <a:xfrm>
            <a:off x="8148852"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fld>
            <a:endParaRPr lang="en-US"/>
          </a:p>
        </p:txBody>
      </p:sp>
      <p:cxnSp>
        <p:nvCxnSpPr>
          <p:cNvPr id="24" name="Google Shape;24;p5"/>
          <p:cNvCxnSpPr/>
          <p:nvPr/>
        </p:nvCxnSpPr>
        <p:spPr>
          <a:xfrm>
            <a:off x="2035050" y="2787925"/>
            <a:ext cx="5073900" cy="0"/>
          </a:xfrm>
          <a:prstGeom prst="straightConnector1">
            <a:avLst/>
          </a:prstGeom>
          <a:noFill/>
          <a:ln w="38100" cap="flat" cmpd="sng">
            <a:solidFill>
              <a:srgbClr val="FFAB40"/>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25" name="Shape 25"/>
        <p:cNvGrpSpPr/>
        <p:nvPr/>
      </p:nvGrpSpPr>
      <p:grpSpPr>
        <a:xfrm>
          <a:off x="0" y="0"/>
          <a:ext cx="0" cy="0"/>
          <a:chOff x="0" y="0"/>
          <a:chExt cx="0" cy="0"/>
        </a:xfrm>
      </p:grpSpPr>
      <p:sp>
        <p:nvSpPr>
          <p:cNvPr id="26" name="Google Shape;26;p6"/>
          <p:cNvSpPr txBox="1"/>
          <p:nvPr>
            <p:ph type="body" idx="1"/>
          </p:nvPr>
        </p:nvSpPr>
        <p:spPr>
          <a:xfrm>
            <a:off x="292538" y="1085325"/>
            <a:ext cx="4117200" cy="3177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7" name="Google Shape;27;p6"/>
          <p:cNvSpPr txBox="1"/>
          <p:nvPr>
            <p:ph type="title"/>
          </p:nvPr>
        </p:nvSpPr>
        <p:spPr>
          <a:xfrm>
            <a:off x="423825" y="321800"/>
            <a:ext cx="844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type="sldNum" idx="12"/>
          </p:nvPr>
        </p:nvSpPr>
        <p:spPr>
          <a:xfrm>
            <a:off x="8148852"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fld>
            <a:endParaRPr lang="en-US"/>
          </a:p>
        </p:txBody>
      </p:sp>
      <p:sp>
        <p:nvSpPr>
          <p:cNvPr id="29" name="Google Shape;29;p6"/>
          <p:cNvSpPr txBox="1"/>
          <p:nvPr>
            <p:ph type="body" idx="2"/>
          </p:nvPr>
        </p:nvSpPr>
        <p:spPr>
          <a:xfrm>
            <a:off x="4734263" y="1085325"/>
            <a:ext cx="4117200" cy="3177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cxnSp>
        <p:nvCxnSpPr>
          <p:cNvPr id="30" name="Google Shape;30;p6"/>
          <p:cNvCxnSpPr/>
          <p:nvPr/>
        </p:nvCxnSpPr>
        <p:spPr>
          <a:xfrm>
            <a:off x="4571988" y="1125200"/>
            <a:ext cx="9300" cy="359430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latform">
  <p:cSld name="TITLE_ONLY_1_1">
    <p:spTree>
      <p:nvGrpSpPr>
        <p:cNvPr id="31" name="Shape 31"/>
        <p:cNvGrpSpPr/>
        <p:nvPr/>
      </p:nvGrpSpPr>
      <p:grpSpPr>
        <a:xfrm>
          <a:off x="0" y="0"/>
          <a:ext cx="0" cy="0"/>
          <a:chOff x="0" y="0"/>
          <a:chExt cx="0" cy="0"/>
        </a:xfrm>
      </p:grpSpPr>
      <p:sp>
        <p:nvSpPr>
          <p:cNvPr id="32" name="Google Shape;32;p7"/>
          <p:cNvSpPr txBox="1"/>
          <p:nvPr>
            <p:ph type="sldNum" idx="12"/>
          </p:nvPr>
        </p:nvSpPr>
        <p:spPr>
          <a:xfrm>
            <a:off x="8148852"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fld>
            <a:endParaRPr lang="en-US"/>
          </a:p>
        </p:txBody>
      </p:sp>
      <p:sp>
        <p:nvSpPr>
          <p:cNvPr id="33" name="Google Shape;33;p7"/>
          <p:cNvSpPr txBox="1"/>
          <p:nvPr>
            <p:ph type="title"/>
          </p:nvPr>
        </p:nvSpPr>
        <p:spPr>
          <a:xfrm>
            <a:off x="423825" y="398000"/>
            <a:ext cx="8446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4" name="Google Shape;34;p7"/>
          <p:cNvPicPr preferRelativeResize="0"/>
          <p:nvPr/>
        </p:nvPicPr>
        <p:blipFill rotWithShape="1">
          <a:blip r:embed="rId2"/>
          <a:srcRect/>
          <a:stretch>
            <a:fillRect/>
          </a:stretch>
        </p:blipFill>
        <p:spPr>
          <a:xfrm>
            <a:off x="2620138" y="1487525"/>
            <a:ext cx="3952787" cy="26556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5" name="Shape 35"/>
        <p:cNvGrpSpPr/>
        <p:nvPr/>
      </p:nvGrpSpPr>
      <p:grpSpPr>
        <a:xfrm>
          <a:off x="0" y="0"/>
          <a:ext cx="0" cy="0"/>
          <a:chOff x="0" y="0"/>
          <a:chExt cx="0" cy="0"/>
        </a:xfrm>
      </p:grpSpPr>
      <p:sp>
        <p:nvSpPr>
          <p:cNvPr id="36" name="Google Shape;36;p8"/>
          <p:cNvSpPr txBox="1"/>
          <p:nvPr>
            <p:ph type="body" idx="1"/>
          </p:nvPr>
        </p:nvSpPr>
        <p:spPr>
          <a:xfrm>
            <a:off x="311700" y="1389600"/>
            <a:ext cx="3402600" cy="3179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7" name="Google Shape;37;p8"/>
          <p:cNvSpPr txBox="1"/>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8" name="Google Shape;38;p8"/>
          <p:cNvSpPr txBox="1"/>
          <p:nvPr>
            <p:ph type="sldNum" idx="12"/>
          </p:nvPr>
        </p:nvSpPr>
        <p:spPr>
          <a:xfrm>
            <a:off x="8148852"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p9"/>
          <p:cNvSpPr txBox="1"/>
          <p:nvPr>
            <p:ph type="title"/>
          </p:nvPr>
        </p:nvSpPr>
        <p:spPr>
          <a:xfrm>
            <a:off x="256100" y="135542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3500"/>
              <a:buNone/>
              <a:defRPr sz="3500"/>
            </a:lvl2pPr>
            <a:lvl3pPr lvl="2" algn="ctr">
              <a:lnSpc>
                <a:spcPct val="100000"/>
              </a:lnSpc>
              <a:spcBef>
                <a:spcPts val="0"/>
              </a:spcBef>
              <a:spcAft>
                <a:spcPts val="0"/>
              </a:spcAft>
              <a:buSzPts val="3500"/>
              <a:buNone/>
              <a:defRPr sz="3500"/>
            </a:lvl3pPr>
            <a:lvl4pPr lvl="3" algn="ctr">
              <a:lnSpc>
                <a:spcPct val="100000"/>
              </a:lnSpc>
              <a:spcBef>
                <a:spcPts val="0"/>
              </a:spcBef>
              <a:spcAft>
                <a:spcPts val="0"/>
              </a:spcAft>
              <a:buSzPts val="3500"/>
              <a:buNone/>
              <a:defRPr sz="3500"/>
            </a:lvl4pPr>
            <a:lvl5pPr lvl="4" algn="ctr">
              <a:lnSpc>
                <a:spcPct val="100000"/>
              </a:lnSpc>
              <a:spcBef>
                <a:spcPts val="0"/>
              </a:spcBef>
              <a:spcAft>
                <a:spcPts val="0"/>
              </a:spcAft>
              <a:buSzPts val="3500"/>
              <a:buNone/>
              <a:defRPr sz="3500"/>
            </a:lvl5pPr>
            <a:lvl6pPr lvl="5" algn="ctr">
              <a:lnSpc>
                <a:spcPct val="100000"/>
              </a:lnSpc>
              <a:spcBef>
                <a:spcPts val="0"/>
              </a:spcBef>
              <a:spcAft>
                <a:spcPts val="0"/>
              </a:spcAft>
              <a:buSzPts val="3500"/>
              <a:buNone/>
              <a:defRPr sz="3500"/>
            </a:lvl6pPr>
            <a:lvl7pPr lvl="6" algn="ctr">
              <a:lnSpc>
                <a:spcPct val="100000"/>
              </a:lnSpc>
              <a:spcBef>
                <a:spcPts val="0"/>
              </a:spcBef>
              <a:spcAft>
                <a:spcPts val="0"/>
              </a:spcAft>
              <a:buSzPts val="3500"/>
              <a:buNone/>
              <a:defRPr sz="3500"/>
            </a:lvl7pPr>
            <a:lvl8pPr lvl="7" algn="ctr">
              <a:lnSpc>
                <a:spcPct val="100000"/>
              </a:lnSpc>
              <a:spcBef>
                <a:spcPts val="0"/>
              </a:spcBef>
              <a:spcAft>
                <a:spcPts val="0"/>
              </a:spcAft>
              <a:buSzPts val="3500"/>
              <a:buNone/>
              <a:defRPr sz="3500"/>
            </a:lvl8pPr>
            <a:lvl9pPr lvl="8" algn="ctr">
              <a:lnSpc>
                <a:spcPct val="100000"/>
              </a:lnSpc>
              <a:spcBef>
                <a:spcPts val="0"/>
              </a:spcBef>
              <a:spcAft>
                <a:spcPts val="0"/>
              </a:spcAft>
              <a:buSzPts val="3500"/>
              <a:buNone/>
              <a:defRPr sz="3500"/>
            </a:lvl9pPr>
          </a:lstStyle>
          <a:p/>
        </p:txBody>
      </p:sp>
      <p:sp>
        <p:nvSpPr>
          <p:cNvPr id="42" name="Google Shape;42;p9"/>
          <p:cNvSpPr txBox="1"/>
          <p:nvPr>
            <p:ph type="subTitle" idx="1"/>
          </p:nvPr>
        </p:nvSpPr>
        <p:spPr>
          <a:xfrm>
            <a:off x="256100" y="292532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44" name="Google Shape;44;p9"/>
          <p:cNvSpPr txBox="1"/>
          <p:nvPr>
            <p:ph type="sldNum" idx="12"/>
          </p:nvPr>
        </p:nvSpPr>
        <p:spPr>
          <a:xfrm>
            <a:off x="8148852"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fld>
            <a:endParaRPr lang="en-US"/>
          </a:p>
        </p:txBody>
      </p:sp>
      <p:pic>
        <p:nvPicPr>
          <p:cNvPr id="45" name="Google Shape;45;p9"/>
          <p:cNvPicPr preferRelativeResize="0"/>
          <p:nvPr/>
        </p:nvPicPr>
        <p:blipFill rotWithShape="1">
          <a:blip r:embed="rId2"/>
          <a:srcRect/>
          <a:stretch>
            <a:fillRect/>
          </a:stretch>
        </p:blipFill>
        <p:spPr>
          <a:xfrm>
            <a:off x="8734200" y="4734175"/>
            <a:ext cx="355475" cy="3554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6" name="Shape 46"/>
        <p:cNvGrpSpPr/>
        <p:nvPr/>
      </p:nvGrpSpPr>
      <p:grpSpPr>
        <a:xfrm>
          <a:off x="0" y="0"/>
          <a:ext cx="0" cy="0"/>
          <a:chOff x="0" y="0"/>
          <a:chExt cx="0" cy="0"/>
        </a:xfrm>
      </p:grpSpPr>
      <p:sp>
        <p:nvSpPr>
          <p:cNvPr id="47" name="Google Shape;47;p10"/>
          <p:cNvSpPr txBox="1"/>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600"/>
              <a:buNone/>
              <a:defRPr sz="1600"/>
            </a:lvl1pPr>
          </a:lstStyle>
          <a:p/>
        </p:txBody>
      </p:sp>
      <p:sp>
        <p:nvSpPr>
          <p:cNvPr id="48" name="Google Shape;48;p10"/>
          <p:cNvSpPr txBox="1"/>
          <p:nvPr>
            <p:ph type="sldNum" idx="12"/>
          </p:nvPr>
        </p:nvSpPr>
        <p:spPr>
          <a:xfrm>
            <a:off x="8148852"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23825" y="398000"/>
            <a:ext cx="84468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000"/>
              <a:buFont typeface="Roboto" panose="02000000000000000000"/>
              <a:buNone/>
              <a:defRPr sz="2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panose="02000000000000000000"/>
              <a:buChar char="●"/>
              <a:defRPr sz="18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914400" marR="0" lvl="1" indent="-317500" algn="l" rtl="0">
              <a:lnSpc>
                <a:spcPct val="115000"/>
              </a:lnSpc>
              <a:spcBef>
                <a:spcPts val="1600"/>
              </a:spcBef>
              <a:spcAft>
                <a:spcPts val="0"/>
              </a:spcAft>
              <a:buClr>
                <a:schemeClr val="dk2"/>
              </a:buClr>
              <a:buSzPts val="1400"/>
              <a:buFont typeface="Roboto" panose="02000000000000000000"/>
              <a:buChar char="○"/>
              <a:defRPr sz="14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1371600" marR="0" lvl="2" indent="-317500" algn="l" rtl="0">
              <a:lnSpc>
                <a:spcPct val="115000"/>
              </a:lnSpc>
              <a:spcBef>
                <a:spcPts val="1600"/>
              </a:spcBef>
              <a:spcAft>
                <a:spcPts val="0"/>
              </a:spcAft>
              <a:buClr>
                <a:schemeClr val="dk2"/>
              </a:buClr>
              <a:buSzPts val="1400"/>
              <a:buFont typeface="Roboto" panose="02000000000000000000"/>
              <a:buChar char="■"/>
              <a:defRPr sz="14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1828800" marR="0" lvl="3" indent="-317500" algn="l" rtl="0">
              <a:lnSpc>
                <a:spcPct val="115000"/>
              </a:lnSpc>
              <a:spcBef>
                <a:spcPts val="1600"/>
              </a:spcBef>
              <a:spcAft>
                <a:spcPts val="0"/>
              </a:spcAft>
              <a:buClr>
                <a:schemeClr val="dk2"/>
              </a:buClr>
              <a:buSzPts val="1400"/>
              <a:buFont typeface="Roboto" panose="02000000000000000000"/>
              <a:buChar char="●"/>
              <a:defRPr sz="14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2286000" marR="0" lvl="4" indent="-317500" algn="l" rtl="0">
              <a:lnSpc>
                <a:spcPct val="115000"/>
              </a:lnSpc>
              <a:spcBef>
                <a:spcPts val="1600"/>
              </a:spcBef>
              <a:spcAft>
                <a:spcPts val="0"/>
              </a:spcAft>
              <a:buClr>
                <a:schemeClr val="dk2"/>
              </a:buClr>
              <a:buSzPts val="1400"/>
              <a:buFont typeface="Roboto" panose="02000000000000000000"/>
              <a:buChar char="○"/>
              <a:defRPr sz="14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2743200" marR="0" lvl="5" indent="-317500" algn="l" rtl="0">
              <a:lnSpc>
                <a:spcPct val="115000"/>
              </a:lnSpc>
              <a:spcBef>
                <a:spcPts val="1600"/>
              </a:spcBef>
              <a:spcAft>
                <a:spcPts val="0"/>
              </a:spcAft>
              <a:buClr>
                <a:schemeClr val="dk2"/>
              </a:buClr>
              <a:buSzPts val="1400"/>
              <a:buFont typeface="Roboto" panose="02000000000000000000"/>
              <a:buChar char="■"/>
              <a:defRPr sz="14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3200400" marR="0" lvl="6" indent="-317500" algn="l" rtl="0">
              <a:lnSpc>
                <a:spcPct val="115000"/>
              </a:lnSpc>
              <a:spcBef>
                <a:spcPts val="1600"/>
              </a:spcBef>
              <a:spcAft>
                <a:spcPts val="0"/>
              </a:spcAft>
              <a:buClr>
                <a:schemeClr val="dk2"/>
              </a:buClr>
              <a:buSzPts val="1400"/>
              <a:buFont typeface="Roboto" panose="02000000000000000000"/>
              <a:buChar char="●"/>
              <a:defRPr sz="14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3657600" marR="0" lvl="7" indent="-317500" algn="l" rtl="0">
              <a:lnSpc>
                <a:spcPct val="115000"/>
              </a:lnSpc>
              <a:spcBef>
                <a:spcPts val="1600"/>
              </a:spcBef>
              <a:spcAft>
                <a:spcPts val="0"/>
              </a:spcAft>
              <a:buClr>
                <a:schemeClr val="dk2"/>
              </a:buClr>
              <a:buSzPts val="1400"/>
              <a:buFont typeface="Roboto" panose="02000000000000000000"/>
              <a:buChar char="○"/>
              <a:defRPr sz="14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4114800" marR="0" lvl="8" indent="-317500" algn="l" rtl="0">
              <a:lnSpc>
                <a:spcPct val="115000"/>
              </a:lnSpc>
              <a:spcBef>
                <a:spcPts val="1600"/>
              </a:spcBef>
              <a:spcAft>
                <a:spcPts val="1600"/>
              </a:spcAft>
              <a:buClr>
                <a:schemeClr val="dk2"/>
              </a:buClr>
              <a:buSzPts val="1400"/>
              <a:buFont typeface="Roboto" panose="02000000000000000000"/>
              <a:buChar char="■"/>
              <a:defRPr sz="14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p:txBody>
      </p:sp>
      <p:sp>
        <p:nvSpPr>
          <p:cNvPr id="8" name="Google Shape;8;p1"/>
          <p:cNvSpPr txBox="1"/>
          <p:nvPr>
            <p:ph type="sldNum" idx="12"/>
          </p:nvPr>
        </p:nvSpPr>
        <p:spPr>
          <a:xfrm>
            <a:off x="8148852"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3" name="Shape 53"/>
        <p:cNvGrpSpPr/>
        <p:nvPr/>
      </p:nvGrpSpPr>
      <p:grpSpPr>
        <a:xfrm>
          <a:off x="0" y="0"/>
          <a:ext cx="0" cy="0"/>
          <a:chOff x="0" y="0"/>
          <a:chExt cx="0" cy="0"/>
        </a:xfrm>
      </p:grpSpPr>
      <p:sp>
        <p:nvSpPr>
          <p:cNvPr id="54" name="Google Shape;54;p12"/>
          <p:cNvSpPr txBox="1"/>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panose="020F0502020204030204"/>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 name="Google Shape;55;p12"/>
          <p:cNvSpPr txBox="1"/>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4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400"/>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6" name="Google Shape;56;p12"/>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57" name="Google Shape;57;p12"/>
          <p:cNvPicPr preferRelativeResize="0"/>
          <p:nvPr/>
        </p:nvPicPr>
        <p:blipFill rotWithShape="1">
          <a:blip r:embed="rId12"/>
          <a:srcRect/>
          <a:stretch>
            <a:fillRect/>
          </a:stretch>
        </p:blipFill>
        <p:spPr>
          <a:xfrm>
            <a:off x="8823525" y="4822710"/>
            <a:ext cx="266606" cy="2666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5.png"/><Relationship Id="rId2" Type="http://schemas.openxmlformats.org/officeDocument/2006/relationships/image" Target="../media/image44.GIF"/><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19.png"/><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GIF"/><Relationship Id="rId2" Type="http://schemas.openxmlformats.org/officeDocument/2006/relationships/image" Target="../media/image45.png"/><Relationship Id="rId11" Type="http://schemas.openxmlformats.org/officeDocument/2006/relationships/notesSlide" Target="../notesSlides/notesSlide19.xml"/><Relationship Id="rId10"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46.png"/><Relationship Id="rId2" Type="http://schemas.openxmlformats.org/officeDocument/2006/relationships/image" Target="../media/image53.GIF"/><Relationship Id="rId12" Type="http://schemas.openxmlformats.org/officeDocument/2006/relationships/notesSlide" Target="../notesSlides/notesSlide20.xml"/><Relationship Id="rId11" Type="http://schemas.openxmlformats.org/officeDocument/2006/relationships/slideLayout" Target="../slideLayouts/slideLayout2.xml"/><Relationship Id="rId10" Type="http://schemas.openxmlformats.org/officeDocument/2006/relationships/image" Target="../media/image60.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46.png"/><Relationship Id="rId3" Type="http://schemas.openxmlformats.org/officeDocument/2006/relationships/hyperlink" Target="http://themalayaku.com/" TargetMode="External"/><Relationship Id="rId2" Type="http://schemas.openxmlformats.org/officeDocument/2006/relationships/image" Target="../media/image61.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hyperlink" Target="https://shopee.com" TargetMode="Externa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46.png"/><Relationship Id="rId2" Type="http://schemas.openxmlformats.org/officeDocument/2006/relationships/hyperlink" Target="https://technode.global/2022/10/04/seas-top-ten-e-commerce-platforms-web-traffic-rises-64-percent-between-q3-2019-and-q2-2022/" TargetMode="Externa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hyperlink" Target="https://www.facebook.com/eerueyfashion" TargetMode="External"/><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2.png"/><Relationship Id="rId2" Type="http://schemas.openxmlformats.org/officeDocument/2006/relationships/image" Target="../media/image46.png"/><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2.xml"/><Relationship Id="rId7" Type="http://schemas.openxmlformats.org/officeDocument/2006/relationships/hyperlink" Target="https://platinumonline.platinumfashionmall.com/" TargetMode="Externa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47.png"/><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47.png"/><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image" Target="../media/image19.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1.xml"/><Relationship Id="rId3" Type="http://schemas.openxmlformats.org/officeDocument/2006/relationships/image" Target="../media/image6.png"/><Relationship Id="rId2" Type="http://schemas.openxmlformats.org/officeDocument/2006/relationships/image" Target="../media/image74.jpeg"/><Relationship Id="rId1" Type="http://schemas.openxmlformats.org/officeDocument/2006/relationships/image" Target="../media/image73.png"/></Relationships>
</file>

<file path=ppt/slides/_rels/slide4.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notesSlide" Target="../notesSlides/notesSlide4.xml"/><Relationship Id="rId11" Type="http://schemas.openxmlformats.org/officeDocument/2006/relationships/slideLayout" Target="../slideLayouts/slideLayout2.xml"/><Relationship Id="rId10" Type="http://schemas.openxmlformats.org/officeDocument/2006/relationships/image" Target="../media/image19.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2.png"/><Relationship Id="rId10" Type="http://schemas.openxmlformats.org/officeDocument/2006/relationships/notesSlide" Target="../notesSlides/notesSlide5.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19.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jpeg"/><Relationship Id="rId2" Type="http://schemas.openxmlformats.org/officeDocument/2006/relationships/image" Target="../media/image12.png"/><Relationship Id="rId10" Type="http://schemas.openxmlformats.org/officeDocument/2006/relationships/notesSlide" Target="../notesSlides/notesSlide6.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19.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jpeg"/><Relationship Id="rId2" Type="http://schemas.openxmlformats.org/officeDocument/2006/relationships/image" Target="../media/image12.png"/><Relationship Id="rId10" Type="http://schemas.openxmlformats.org/officeDocument/2006/relationships/notesSlide" Target="../notesSlides/notesSlide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19.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jpeg"/><Relationship Id="rId2" Type="http://schemas.openxmlformats.org/officeDocument/2006/relationships/image" Target="../media/image12.png"/><Relationship Id="rId10" Type="http://schemas.openxmlformats.org/officeDocument/2006/relationships/notesSlide" Target="../notesSlides/notesSlide8.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4"/>
          <p:cNvSpPr txBox="1"/>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panose="020B0604020202020204"/>
              <a:buNone/>
            </a:pPr>
            <a:r>
              <a:rPr lang="en-US" sz="1870"/>
              <a:t>SME</a:t>
            </a:r>
            <a:endParaRPr sz="1870"/>
          </a:p>
        </p:txBody>
      </p:sp>
      <p:pic>
        <p:nvPicPr>
          <p:cNvPr id="133" name="Google Shape;133;p24" descr="A picture containing text, clock, clipart&#10;&#10;Description automatically generated"/>
          <p:cNvPicPr preferRelativeResize="0"/>
          <p:nvPr/>
        </p:nvPicPr>
        <p:blipFill rotWithShape="1">
          <a:blip r:embed="rId1"/>
          <a:srcRect/>
          <a:stretch>
            <a:fillRect/>
          </a:stretch>
        </p:blipFill>
        <p:spPr>
          <a:xfrm>
            <a:off x="139250" y="170227"/>
            <a:ext cx="1197205" cy="178565"/>
          </a:xfrm>
          <a:prstGeom prst="rect">
            <a:avLst/>
          </a:prstGeom>
          <a:noFill/>
          <a:ln>
            <a:noFill/>
          </a:ln>
        </p:spPr>
      </p:pic>
      <p:sp>
        <p:nvSpPr>
          <p:cNvPr id="134" name="Google Shape;134;p24"/>
          <p:cNvSpPr txBox="1"/>
          <p:nvPr/>
        </p:nvSpPr>
        <p:spPr>
          <a:xfrm>
            <a:off x="2283460" y="2053691"/>
            <a:ext cx="45771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1">
                <a:solidFill>
                  <a:schemeClr val="dk1"/>
                </a:solidFill>
                <a:latin typeface="Signika"/>
                <a:ea typeface="Signika"/>
                <a:cs typeface="Signika"/>
                <a:sym typeface="Signika"/>
              </a:rPr>
              <a:t>Industry Training</a:t>
            </a:r>
            <a:endParaRPr sz="3200" b="0" i="0" u="none" strike="noStrike" cap="none">
              <a:solidFill>
                <a:schemeClr val="dk1"/>
              </a:solidFill>
              <a:latin typeface="Signika"/>
              <a:ea typeface="Signika"/>
              <a:cs typeface="Signika"/>
              <a:sym typeface="Signika"/>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 name="Google Shape;135;p24"/>
          <p:cNvSpPr txBox="1"/>
          <p:nvPr>
            <p:ph type="sldNum" idx="12"/>
          </p:nvPr>
        </p:nvSpPr>
        <p:spPr>
          <a:xfrm>
            <a:off x="8595302"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56" name="Shape 356"/>
        <p:cNvGrpSpPr/>
        <p:nvPr/>
      </p:nvGrpSpPr>
      <p:grpSpPr>
        <a:xfrm>
          <a:off x="0" y="0"/>
          <a:ext cx="0" cy="0"/>
          <a:chOff x="0" y="0"/>
          <a:chExt cx="0" cy="0"/>
        </a:xfrm>
      </p:grpSpPr>
      <p:grpSp>
        <p:nvGrpSpPr>
          <p:cNvPr id="357" name="Google Shape;357;p34"/>
          <p:cNvGrpSpPr/>
          <p:nvPr/>
        </p:nvGrpSpPr>
        <p:grpSpPr>
          <a:xfrm>
            <a:off x="4663440" y="1091184"/>
            <a:ext cx="2022136" cy="1465646"/>
            <a:chOff x="8601062" y="1256813"/>
            <a:chExt cx="2397600" cy="2456252"/>
          </a:xfrm>
        </p:grpSpPr>
        <p:sp>
          <p:nvSpPr>
            <p:cNvPr id="358" name="Google Shape;358;p34"/>
            <p:cNvSpPr/>
            <p:nvPr/>
          </p:nvSpPr>
          <p:spPr>
            <a:xfrm>
              <a:off x="8601062" y="1452266"/>
              <a:ext cx="2397600" cy="2260800"/>
            </a:xfrm>
            <a:prstGeom prst="roundRect">
              <a:avLst>
                <a:gd name="adj" fmla="val 16667"/>
              </a:avLst>
            </a:prstGeom>
            <a:noFill/>
            <a:ln w="25400" cap="flat" cmpd="sng">
              <a:solidFill>
                <a:srgbClr val="CC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9" name="Google Shape;359;p34"/>
            <p:cNvSpPr/>
            <p:nvPr/>
          </p:nvSpPr>
          <p:spPr>
            <a:xfrm>
              <a:off x="9173919" y="1256813"/>
              <a:ext cx="1251000" cy="440700"/>
            </a:xfrm>
            <a:prstGeom prst="rect">
              <a:avLst/>
            </a:prstGeom>
            <a:solidFill>
              <a:srgbClr val="CC0000"/>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Pain Points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360" name="Google Shape;360;p34"/>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1" name="Google Shape;361;p34"/>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Food &amp; Beverage (F&amp;B): Profiling</a:t>
            </a:r>
            <a:endParaRPr sz="2000" b="1" i="0" u="none" strike="noStrike" cap="none">
              <a:solidFill>
                <a:srgbClr val="FF9419"/>
              </a:solidFill>
              <a:latin typeface="Signika"/>
              <a:ea typeface="Signika"/>
              <a:cs typeface="Signika"/>
              <a:sym typeface="Signika"/>
            </a:endParaRPr>
          </a:p>
        </p:txBody>
      </p:sp>
      <p:pic>
        <p:nvPicPr>
          <p:cNvPr id="362" name="Google Shape;362;p34"/>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363" name="Google Shape;363;p34"/>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364" name="Google Shape;364;p34"/>
          <p:cNvSpPr txBox="1"/>
          <p:nvPr/>
        </p:nvSpPr>
        <p:spPr>
          <a:xfrm>
            <a:off x="0" y="4824125"/>
            <a:ext cx="7892700" cy="382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067"/>
              <a:buFont typeface="Arial" panose="020B0604020202020204"/>
              <a:buNone/>
            </a:pPr>
            <a:r>
              <a:rPr lang="en-US" sz="800" b="1">
                <a:solidFill>
                  <a:srgbClr val="666666"/>
                </a:solidFill>
                <a:latin typeface="Roboto" panose="02000000000000000000"/>
                <a:ea typeface="Roboto" panose="02000000000000000000"/>
                <a:cs typeface="Roboto" panose="02000000000000000000"/>
                <a:sym typeface="Roboto" panose="02000000000000000000"/>
              </a:rPr>
              <a:t>POS = Point of Sales | BO = BackOffice | QR = Quick Response</a:t>
            </a:r>
            <a:endParaRPr sz="800" b="0" i="0" u="none" strike="noStrike" cap="none">
              <a:solidFill>
                <a:srgbClr val="666666"/>
              </a:solidFill>
              <a:latin typeface="Roboto" panose="02000000000000000000"/>
              <a:ea typeface="Roboto" panose="02000000000000000000"/>
              <a:cs typeface="Roboto" panose="02000000000000000000"/>
              <a:sym typeface="Roboto" panose="02000000000000000000"/>
            </a:endParaRPr>
          </a:p>
        </p:txBody>
      </p:sp>
      <p:sp>
        <p:nvSpPr>
          <p:cNvPr id="365" name="Google Shape;365;p34"/>
          <p:cNvSpPr/>
          <p:nvPr/>
        </p:nvSpPr>
        <p:spPr>
          <a:xfrm>
            <a:off x="510687" y="1097280"/>
            <a:ext cx="3716700" cy="258600"/>
          </a:xfrm>
          <a:prstGeom prst="rect">
            <a:avLst/>
          </a:prstGeom>
          <a:solidFill>
            <a:srgbClr val="E69138"/>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a:latin typeface="Roboto" panose="02000000000000000000"/>
                <a:ea typeface="Roboto" panose="02000000000000000000"/>
                <a:cs typeface="Roboto" panose="02000000000000000000"/>
                <a:sym typeface="Roboto" panose="02000000000000000000"/>
              </a:rPr>
              <a:t>What is a “Food Court”?</a:t>
            </a:r>
            <a:endParaRPr sz="1200" b="1"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366" name="Google Shape;366;p34"/>
          <p:cNvSpPr txBox="1"/>
          <p:nvPr/>
        </p:nvSpPr>
        <p:spPr>
          <a:xfrm>
            <a:off x="438912" y="1440930"/>
            <a:ext cx="3788400" cy="2721300"/>
          </a:xfrm>
          <a:prstGeom prst="rect">
            <a:avLst/>
          </a:prstGeom>
          <a:noFill/>
          <a:ln>
            <a:noFill/>
          </a:ln>
        </p:spPr>
        <p:txBody>
          <a:bodyPr spcFirstLastPara="1" wrap="square" lIns="68575" tIns="68575" rIns="68575" bIns="68575" anchor="t" anchorCtr="0">
            <a:noAutofit/>
          </a:bodyPr>
          <a:lstStyle/>
          <a:p>
            <a:pPr marL="457200" marR="0" lvl="0" indent="-292100" algn="just" rtl="0">
              <a:lnSpc>
                <a:spcPct val="140000"/>
              </a:lnSpc>
              <a:spcBef>
                <a:spcPts val="0"/>
              </a:spcBef>
              <a:spcAft>
                <a:spcPts val="0"/>
              </a:spcAft>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Food court (or also called a food hall or hawker center) is generally an indoor plaza or common area within a facility that is contiguous with the counters of multiple food vendors and provides a common area for self-serve dinner / lunch / or sometimes breakfast.</a:t>
            </a:r>
            <a:endParaRPr sz="1000">
              <a:latin typeface="Roboto" panose="02000000000000000000"/>
              <a:ea typeface="Roboto" panose="02000000000000000000"/>
              <a:cs typeface="Roboto" panose="02000000000000000000"/>
              <a:sym typeface="Roboto" panose="02000000000000000000"/>
            </a:endParaRPr>
          </a:p>
          <a:p>
            <a:pPr marL="457200" marR="0" lvl="0" indent="-292100" algn="just" rtl="0">
              <a:lnSpc>
                <a:spcPct val="140000"/>
              </a:lnSpc>
              <a:spcBef>
                <a:spcPts val="0"/>
              </a:spcBef>
              <a:spcAft>
                <a:spcPts val="0"/>
              </a:spcAft>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A dining area for public</a:t>
            </a:r>
            <a:endParaRPr sz="1000">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b="1">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r>
              <a:rPr lang="en-US" sz="1000" b="1">
                <a:latin typeface="Roboto" panose="02000000000000000000"/>
                <a:ea typeface="Roboto" panose="02000000000000000000"/>
                <a:cs typeface="Roboto" panose="02000000000000000000"/>
                <a:sym typeface="Roboto" panose="02000000000000000000"/>
              </a:rPr>
              <a:t>Scenario / Example:</a:t>
            </a:r>
            <a:endParaRPr sz="1000" b="1">
              <a:latin typeface="Roboto" panose="02000000000000000000"/>
              <a:ea typeface="Roboto" panose="02000000000000000000"/>
              <a:cs typeface="Roboto" panose="02000000000000000000"/>
              <a:sym typeface="Roboto" panose="02000000000000000000"/>
            </a:endParaRPr>
          </a:p>
          <a:p>
            <a:pPr marL="0" lvl="0" indent="0" algn="just" rtl="0">
              <a:lnSpc>
                <a:spcPct val="140000"/>
              </a:lnSpc>
              <a:spcBef>
                <a:spcPts val="0"/>
              </a:spcBef>
              <a:spcAft>
                <a:spcPts val="0"/>
              </a:spcAft>
              <a:buNone/>
            </a:pPr>
            <a:r>
              <a:rPr lang="en-US" sz="1000">
                <a:solidFill>
                  <a:schemeClr val="dk1"/>
                </a:solidFill>
                <a:latin typeface="Roboto" panose="02000000000000000000"/>
                <a:ea typeface="Roboto" panose="02000000000000000000"/>
                <a:cs typeface="Roboto" panose="02000000000000000000"/>
                <a:sym typeface="Roboto" panose="02000000000000000000"/>
              </a:rPr>
              <a:t>This particular food court has fewer staff and a centralized old cash box that the owner manages. As a result, customers would need to go to two stations (one at the stall for food ordering and another at the centralized counter to pay). Sometimes, the queue tends to be long, and it takes a lengthy time to prepare and serve the food to the customers too.</a:t>
            </a:r>
            <a:endParaRPr sz="1000">
              <a:solidFill>
                <a:schemeClr val="dk1"/>
              </a:solidFill>
              <a:latin typeface="Roboto" panose="02000000000000000000"/>
              <a:ea typeface="Roboto" panose="02000000000000000000"/>
              <a:cs typeface="Roboto" panose="02000000000000000000"/>
              <a:sym typeface="Roboto" panose="02000000000000000000"/>
            </a:endParaRPr>
          </a:p>
          <a:p>
            <a:pPr marL="0" lvl="0" indent="0" algn="just" rtl="0">
              <a:lnSpc>
                <a:spcPct val="140000"/>
              </a:lnSpc>
              <a:spcBef>
                <a:spcPts val="0"/>
              </a:spcBef>
              <a:spcAft>
                <a:spcPts val="0"/>
              </a:spcAft>
              <a:buNone/>
            </a:pPr>
            <a:endParaRPr sz="1000">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a:latin typeface="Roboto" panose="02000000000000000000"/>
              <a:ea typeface="Roboto" panose="02000000000000000000"/>
              <a:cs typeface="Roboto" panose="02000000000000000000"/>
              <a:sym typeface="Roboto" panose="02000000000000000000"/>
            </a:endParaRPr>
          </a:p>
        </p:txBody>
      </p:sp>
      <p:grpSp>
        <p:nvGrpSpPr>
          <p:cNvPr id="367" name="Google Shape;367;p34"/>
          <p:cNvGrpSpPr/>
          <p:nvPr/>
        </p:nvGrpSpPr>
        <p:grpSpPr>
          <a:xfrm>
            <a:off x="4700635" y="2804862"/>
            <a:ext cx="2025160" cy="1704358"/>
            <a:chOff x="5340096" y="3962056"/>
            <a:chExt cx="5827800" cy="2072924"/>
          </a:xfrm>
        </p:grpSpPr>
        <p:sp>
          <p:nvSpPr>
            <p:cNvPr id="368" name="Google Shape;368;p34"/>
            <p:cNvSpPr/>
            <p:nvPr/>
          </p:nvSpPr>
          <p:spPr>
            <a:xfrm>
              <a:off x="5340096" y="4145280"/>
              <a:ext cx="5827800" cy="1889700"/>
            </a:xfrm>
            <a:prstGeom prst="roundRect">
              <a:avLst>
                <a:gd name="adj" fmla="val 16667"/>
              </a:avLst>
            </a:prstGeom>
            <a:solidFill>
              <a:schemeClr val="lt1"/>
            </a:solidFill>
            <a:ln w="25400" cap="flat" cmpd="sng">
              <a:solidFill>
                <a:srgbClr val="6AA84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9" name="Google Shape;369;p34"/>
            <p:cNvSpPr/>
            <p:nvPr/>
          </p:nvSpPr>
          <p:spPr>
            <a:xfrm>
              <a:off x="6958842" y="3962056"/>
              <a:ext cx="2683200" cy="341400"/>
            </a:xfrm>
            <a:prstGeom prst="rect">
              <a:avLst/>
            </a:prstGeom>
            <a:solidFill>
              <a:srgbClr val="6AA84F"/>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Solutions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370" name="Google Shape;370;p34"/>
          <p:cNvSpPr txBox="1"/>
          <p:nvPr/>
        </p:nvSpPr>
        <p:spPr>
          <a:xfrm>
            <a:off x="4941314" y="1434811"/>
            <a:ext cx="1466400" cy="1041900"/>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Order Management </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Font typeface="Roboto" panose="02000000000000000000"/>
              <a:buChar char="●"/>
            </a:pPr>
            <a:r>
              <a:rPr lang="en-US" sz="800">
                <a:latin typeface="Roboto" panose="02000000000000000000"/>
                <a:ea typeface="Roboto" panose="02000000000000000000"/>
                <a:cs typeface="Roboto" panose="02000000000000000000"/>
                <a:sym typeface="Roboto" panose="02000000000000000000"/>
              </a:rPr>
              <a:t>Can’t track customer details</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Font typeface="Roboto" panose="02000000000000000000"/>
              <a:buChar char="●"/>
            </a:pPr>
            <a:r>
              <a:rPr lang="en-US" sz="800">
                <a:latin typeface="Roboto" panose="02000000000000000000"/>
                <a:ea typeface="Roboto" panose="02000000000000000000"/>
                <a:cs typeface="Roboto" panose="02000000000000000000"/>
                <a:sym typeface="Roboto" panose="02000000000000000000"/>
              </a:rPr>
              <a:t>Fewer staff</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Font typeface="Roboto" panose="02000000000000000000"/>
              <a:buChar char="●"/>
            </a:pPr>
            <a:r>
              <a:rPr lang="en-US" sz="800">
                <a:latin typeface="Roboto" panose="02000000000000000000"/>
                <a:ea typeface="Roboto" panose="02000000000000000000"/>
                <a:cs typeface="Roboto" panose="02000000000000000000"/>
                <a:sym typeface="Roboto" panose="02000000000000000000"/>
              </a:rPr>
              <a:t>Human error (wrong orders)</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Font typeface="Roboto" panose="02000000000000000000"/>
              <a:buChar char="●"/>
            </a:pPr>
            <a:r>
              <a:rPr lang="en-US" sz="800">
                <a:latin typeface="Roboto" panose="02000000000000000000"/>
                <a:ea typeface="Roboto" panose="02000000000000000000"/>
                <a:cs typeface="Roboto" panose="02000000000000000000"/>
                <a:sym typeface="Roboto" panose="02000000000000000000"/>
              </a:rPr>
              <a:t>Inventory Management</a:t>
            </a:r>
            <a:endParaRPr sz="800">
              <a:latin typeface="Roboto" panose="02000000000000000000"/>
              <a:ea typeface="Roboto" panose="02000000000000000000"/>
              <a:cs typeface="Roboto" panose="02000000000000000000"/>
              <a:sym typeface="Roboto" panose="02000000000000000000"/>
            </a:endParaRPr>
          </a:p>
        </p:txBody>
      </p:sp>
      <p:sp>
        <p:nvSpPr>
          <p:cNvPr id="371" name="Google Shape;371;p34"/>
          <p:cNvSpPr txBox="1"/>
          <p:nvPr/>
        </p:nvSpPr>
        <p:spPr>
          <a:xfrm>
            <a:off x="4836989" y="3101611"/>
            <a:ext cx="1695300" cy="1336675"/>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QR Order &amp; Pay </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Membership</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Recommended POS: </a:t>
            </a:r>
            <a:br>
              <a:rPr sz="800">
                <a:solidFill>
                  <a:schemeClr val="dk2"/>
                </a:solidFill>
                <a:latin typeface="Roboto" panose="02000000000000000000"/>
                <a:ea typeface="Roboto" panose="02000000000000000000"/>
                <a:cs typeface="Roboto" panose="02000000000000000000"/>
                <a:sym typeface="Roboto" panose="02000000000000000000"/>
              </a:rPr>
            </a:br>
            <a:r>
              <a:rPr sz="800">
                <a:solidFill>
                  <a:schemeClr val="dk2"/>
                </a:solidFill>
                <a:latin typeface="Roboto" panose="02000000000000000000"/>
                <a:ea typeface="Roboto" panose="02000000000000000000"/>
                <a:cs typeface="Roboto" panose="02000000000000000000"/>
                <a:sym typeface="Roboto" panose="02000000000000000000"/>
              </a:rPr>
              <a:t>iMin Falcon 1 | Sunmi D3/| iPad </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Supplementary Devices : </a:t>
            </a:r>
            <a:br>
              <a:rPr sz="800">
                <a:solidFill>
                  <a:schemeClr val="dk2"/>
                </a:solidFill>
                <a:latin typeface="Roboto" panose="02000000000000000000"/>
                <a:ea typeface="Roboto" panose="02000000000000000000"/>
                <a:cs typeface="Roboto" panose="02000000000000000000"/>
                <a:sym typeface="Roboto" panose="02000000000000000000"/>
              </a:rPr>
            </a:br>
            <a:r>
              <a:rPr sz="800">
                <a:solidFill>
                  <a:schemeClr val="dk2"/>
                </a:solidFill>
                <a:latin typeface="Roboto" panose="02000000000000000000"/>
                <a:ea typeface="Roboto" panose="02000000000000000000"/>
                <a:cs typeface="Roboto" panose="02000000000000000000"/>
                <a:sym typeface="Roboto" panose="02000000000000000000"/>
              </a:rPr>
              <a:t>Cash Drawer, External Printers, Router, Bixolon Printer (if needed) </a:t>
            </a:r>
            <a:endParaRPr sz="800">
              <a:solidFill>
                <a:schemeClr val="dk2"/>
              </a:solidFill>
              <a:latin typeface="Roboto" panose="02000000000000000000"/>
              <a:ea typeface="Roboto" panose="02000000000000000000"/>
              <a:cs typeface="Roboto" panose="02000000000000000000"/>
              <a:sym typeface="Roboto" panose="02000000000000000000"/>
            </a:endParaRPr>
          </a:p>
        </p:txBody>
      </p:sp>
      <p:pic>
        <p:nvPicPr>
          <p:cNvPr id="372" name="Google Shape;372;p34"/>
          <p:cNvPicPr preferRelativeResize="0"/>
          <p:nvPr/>
        </p:nvPicPr>
        <p:blipFill>
          <a:blip r:embed="rId3"/>
          <a:stretch>
            <a:fillRect/>
          </a:stretch>
        </p:blipFill>
        <p:spPr>
          <a:xfrm>
            <a:off x="7104888" y="1566672"/>
            <a:ext cx="966950" cy="966950"/>
          </a:xfrm>
          <a:prstGeom prst="rect">
            <a:avLst/>
          </a:prstGeom>
          <a:noFill/>
          <a:ln w="9525" cap="flat" cmpd="sng">
            <a:solidFill>
              <a:srgbClr val="EFEFEF"/>
            </a:solidFill>
            <a:prstDash val="solid"/>
            <a:round/>
            <a:headEnd type="none" w="sm" len="sm"/>
            <a:tailEnd type="none" w="sm" len="sm"/>
          </a:ln>
        </p:spPr>
      </p:pic>
      <p:pic>
        <p:nvPicPr>
          <p:cNvPr id="373" name="Google Shape;373;p34"/>
          <p:cNvPicPr preferRelativeResize="0"/>
          <p:nvPr/>
        </p:nvPicPr>
        <p:blipFill>
          <a:blip r:embed="rId4"/>
          <a:stretch>
            <a:fillRect/>
          </a:stretch>
        </p:blipFill>
        <p:spPr>
          <a:xfrm>
            <a:off x="7067437" y="2938272"/>
            <a:ext cx="1041874" cy="1041900"/>
          </a:xfrm>
          <a:prstGeom prst="rect">
            <a:avLst/>
          </a:prstGeom>
          <a:noFill/>
          <a:ln w="9525" cap="flat" cmpd="sng">
            <a:solidFill>
              <a:srgbClr val="EFEFEF"/>
            </a:solidFill>
            <a:prstDash val="solid"/>
            <a:round/>
            <a:headEnd type="none" w="sm" len="sm"/>
            <a:tailEnd type="none" w="sm" len="sm"/>
          </a:ln>
        </p:spPr>
      </p:pic>
      <p:pic>
        <p:nvPicPr>
          <p:cNvPr id="374" name="Google Shape;374;p34" descr="Image"/>
          <p:cNvPicPr preferRelativeResize="0"/>
          <p:nvPr/>
        </p:nvPicPr>
        <p:blipFill rotWithShape="1">
          <a:blip r:embed="rId5"/>
          <a:srcRect/>
          <a:stretch>
            <a:fillRect/>
          </a:stretch>
        </p:blipFill>
        <p:spPr>
          <a:xfrm>
            <a:off x="8095488" y="1920849"/>
            <a:ext cx="410767" cy="258600"/>
          </a:xfrm>
          <a:prstGeom prst="rect">
            <a:avLst/>
          </a:prstGeom>
          <a:noFill/>
          <a:ln>
            <a:noFill/>
          </a:ln>
        </p:spPr>
      </p:pic>
      <p:pic>
        <p:nvPicPr>
          <p:cNvPr id="375" name="Google Shape;375;p34" descr="Image"/>
          <p:cNvPicPr preferRelativeResize="0"/>
          <p:nvPr/>
        </p:nvPicPr>
        <p:blipFill rotWithShape="1">
          <a:blip r:embed="rId5"/>
          <a:srcRect/>
          <a:stretch>
            <a:fillRect/>
          </a:stretch>
        </p:blipFill>
        <p:spPr>
          <a:xfrm>
            <a:off x="8095488" y="3329930"/>
            <a:ext cx="410767" cy="258600"/>
          </a:xfrm>
          <a:prstGeom prst="rect">
            <a:avLst/>
          </a:prstGeom>
          <a:noFill/>
          <a:ln>
            <a:noFill/>
          </a:ln>
        </p:spPr>
      </p:pic>
      <p:sp>
        <p:nvSpPr>
          <p:cNvPr id="376" name="Google Shape;376;p34"/>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80" name="Shape 380"/>
        <p:cNvGrpSpPr/>
        <p:nvPr/>
      </p:nvGrpSpPr>
      <p:grpSpPr>
        <a:xfrm>
          <a:off x="0" y="0"/>
          <a:ext cx="0" cy="0"/>
          <a:chOff x="0" y="0"/>
          <a:chExt cx="0" cy="0"/>
        </a:xfrm>
      </p:grpSpPr>
      <p:sp>
        <p:nvSpPr>
          <p:cNvPr id="381" name="Google Shape;381;p35"/>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2" name="Google Shape;382;p35"/>
          <p:cNvSpPr txBox="1"/>
          <p:nvPr/>
        </p:nvSpPr>
        <p:spPr>
          <a:xfrm>
            <a:off x="-336937" y="511898"/>
            <a:ext cx="7853126"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(F&amp;B): </a:t>
            </a:r>
            <a:r>
              <a:rPr lang="en-US" sz="1800" b="1">
                <a:solidFill>
                  <a:srgbClr val="2F2922"/>
                </a:solidFill>
                <a:latin typeface="Signika"/>
                <a:ea typeface="Signika"/>
                <a:cs typeface="Signika"/>
                <a:sym typeface="Signika"/>
              </a:rPr>
              <a:t>Franchises</a:t>
            </a:r>
            <a:endParaRPr sz="2000" b="1" i="0" u="none" strike="noStrike" cap="none">
              <a:solidFill>
                <a:srgbClr val="FF9419"/>
              </a:solidFill>
              <a:latin typeface="Signika"/>
              <a:ea typeface="Signika"/>
              <a:cs typeface="Signika"/>
              <a:sym typeface="Signika"/>
            </a:endParaRPr>
          </a:p>
        </p:txBody>
      </p:sp>
      <p:pic>
        <p:nvPicPr>
          <p:cNvPr id="383" name="Google Shape;383;p35"/>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384" name="Google Shape;384;p35"/>
          <p:cNvSpPr txBox="1"/>
          <p:nvPr/>
        </p:nvSpPr>
        <p:spPr>
          <a:xfrm>
            <a:off x="272658" y="1003539"/>
            <a:ext cx="8272800" cy="731700"/>
          </a:xfrm>
          <a:prstGeom prst="rect">
            <a:avLst/>
          </a:prstGeom>
          <a:noFill/>
          <a:ln>
            <a:noFill/>
          </a:ln>
        </p:spPr>
        <p:txBody>
          <a:bodyPr spcFirstLastPara="1" wrap="square" lIns="91425" tIns="91425" rIns="91425" bIns="91425" anchor="t" anchorCtr="0">
            <a:noAutofit/>
          </a:bodyPr>
          <a:lstStyle/>
          <a:p>
            <a:pPr marL="285750" marR="0" lvl="0" indent="-244475" algn="just" rtl="0">
              <a:lnSpc>
                <a:spcPct val="150000"/>
              </a:lnSpc>
              <a:spcBef>
                <a:spcPts val="0"/>
              </a:spcBef>
              <a:spcAft>
                <a:spcPts val="0"/>
              </a:spcAft>
              <a:buClr>
                <a:srgbClr val="000000"/>
              </a:buClr>
              <a:buSzPts val="1150"/>
              <a:buFont typeface="Roboto" panose="02000000000000000000"/>
              <a:buChar char="●"/>
            </a:pPr>
            <a:r>
              <a:rPr lang="en-US" sz="1150" i="0" u="none" strike="noStrike" cap="none">
                <a:solidFill>
                  <a:srgbClr val="000000"/>
                </a:solidFill>
                <a:latin typeface="Roboto" panose="02000000000000000000"/>
                <a:ea typeface="Roboto" panose="02000000000000000000"/>
                <a:cs typeface="Roboto" panose="02000000000000000000"/>
                <a:sym typeface="Roboto" panose="02000000000000000000"/>
              </a:rPr>
              <a:t>To sell a product or provide a service under the name of a business, a franchisee obtains a licence from the franchisor. </a:t>
            </a:r>
            <a:endParaRPr sz="115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285750" marR="0" lvl="0" indent="-244475" algn="just" rtl="0">
              <a:lnSpc>
                <a:spcPct val="150000"/>
              </a:lnSpc>
              <a:spcBef>
                <a:spcPts val="0"/>
              </a:spcBef>
              <a:spcAft>
                <a:spcPts val="0"/>
              </a:spcAft>
              <a:buClr>
                <a:srgbClr val="000000"/>
              </a:buClr>
              <a:buSzPts val="1150"/>
              <a:buFont typeface="Roboto" panose="02000000000000000000"/>
              <a:buChar char="●"/>
            </a:pPr>
            <a:r>
              <a:rPr lang="en-US" sz="1150" i="0" u="none" strike="noStrike" cap="none">
                <a:solidFill>
                  <a:srgbClr val="000000"/>
                </a:solidFill>
                <a:latin typeface="Roboto" panose="02000000000000000000"/>
                <a:ea typeface="Roboto" panose="02000000000000000000"/>
                <a:cs typeface="Roboto" panose="02000000000000000000"/>
                <a:sym typeface="Roboto" panose="02000000000000000000"/>
              </a:rPr>
              <a:t>The franchisee usually pays the franchisor an initial start-up and annual </a:t>
            </a:r>
            <a:r>
              <a:rPr lang="en-US" sz="1150">
                <a:latin typeface="Roboto" panose="02000000000000000000"/>
                <a:ea typeface="Roboto" panose="02000000000000000000"/>
                <a:cs typeface="Roboto" panose="02000000000000000000"/>
                <a:sym typeface="Roboto" panose="02000000000000000000"/>
              </a:rPr>
              <a:t>licence</a:t>
            </a:r>
            <a:r>
              <a:rPr lang="en-US" sz="1150" i="0" u="none" strike="noStrike" cap="none">
                <a:solidFill>
                  <a:srgbClr val="000000"/>
                </a:solidFill>
                <a:latin typeface="Roboto" panose="02000000000000000000"/>
                <a:ea typeface="Roboto" panose="02000000000000000000"/>
                <a:cs typeface="Roboto" panose="02000000000000000000"/>
                <a:sym typeface="Roboto" panose="02000000000000000000"/>
              </a:rPr>
              <a:t> fee.</a:t>
            </a:r>
            <a:endParaRPr sz="115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385" name="Google Shape;385;p35"/>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grpSp>
        <p:nvGrpSpPr>
          <p:cNvPr id="386" name="Google Shape;386;p35"/>
          <p:cNvGrpSpPr/>
          <p:nvPr/>
        </p:nvGrpSpPr>
        <p:grpSpPr>
          <a:xfrm>
            <a:off x="303107" y="2257650"/>
            <a:ext cx="3064133" cy="344700"/>
            <a:chOff x="3665016" y="828543"/>
            <a:chExt cx="1533600" cy="344700"/>
          </a:xfrm>
        </p:grpSpPr>
        <p:sp>
          <p:nvSpPr>
            <p:cNvPr id="387" name="Google Shape;387;p35"/>
            <p:cNvSpPr/>
            <p:nvPr/>
          </p:nvSpPr>
          <p:spPr>
            <a:xfrm>
              <a:off x="3665016" y="828543"/>
              <a:ext cx="1533600" cy="344700"/>
            </a:xfrm>
            <a:prstGeom prst="rect">
              <a:avLst/>
            </a:prstGeom>
            <a:solidFill>
              <a:srgbClr val="CCCC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8" name="Google Shape;388;p35"/>
            <p:cNvSpPr txBox="1"/>
            <p:nvPr/>
          </p:nvSpPr>
          <p:spPr>
            <a:xfrm>
              <a:off x="3665016" y="874893"/>
              <a:ext cx="15336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100" b="1" i="0" u="none" strike="noStrike" cap="none">
                  <a:solidFill>
                    <a:srgbClr val="000000"/>
                  </a:solidFill>
                  <a:latin typeface="Roboto" panose="02000000000000000000"/>
                  <a:ea typeface="Roboto" panose="02000000000000000000"/>
                  <a:cs typeface="Roboto" panose="02000000000000000000"/>
                  <a:sym typeface="Roboto" panose="02000000000000000000"/>
                </a:rPr>
                <a:t>Examples of </a:t>
              </a:r>
              <a:r>
                <a:rPr lang="en-US" sz="1100" b="1">
                  <a:latin typeface="Roboto" panose="02000000000000000000"/>
                  <a:ea typeface="Roboto" panose="02000000000000000000"/>
                  <a:cs typeface="Roboto" panose="02000000000000000000"/>
                  <a:sym typeface="Roboto" panose="02000000000000000000"/>
                </a:rPr>
                <a:t>F&amp;B franchisees using StoreHub:</a:t>
              </a:r>
              <a:endParaRPr sz="11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grpSp>
      <p:pic>
        <p:nvPicPr>
          <p:cNvPr id="389" name="Google Shape;389;p35"/>
          <p:cNvPicPr preferRelativeResize="0"/>
          <p:nvPr/>
        </p:nvPicPr>
        <p:blipFill rotWithShape="1">
          <a:blip r:embed="rId3"/>
          <a:srcRect l="14623" t="13378" r="14559" b="2799"/>
          <a:stretch>
            <a:fillRect/>
          </a:stretch>
        </p:blipFill>
        <p:spPr>
          <a:xfrm>
            <a:off x="303100" y="2784250"/>
            <a:ext cx="1358640" cy="1481969"/>
          </a:xfrm>
          <a:prstGeom prst="rect">
            <a:avLst/>
          </a:prstGeom>
          <a:noFill/>
          <a:ln w="9525" cap="flat" cmpd="sng">
            <a:solidFill>
              <a:srgbClr val="D9D9D9"/>
            </a:solidFill>
            <a:prstDash val="solid"/>
            <a:round/>
            <a:headEnd type="none" w="sm" len="sm"/>
            <a:tailEnd type="none" w="sm" len="sm"/>
          </a:ln>
        </p:spPr>
      </p:pic>
      <p:sp>
        <p:nvSpPr>
          <p:cNvPr id="390" name="Google Shape;390;p35"/>
          <p:cNvSpPr/>
          <p:nvPr/>
        </p:nvSpPr>
        <p:spPr>
          <a:xfrm>
            <a:off x="304746" y="4030133"/>
            <a:ext cx="10602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I Am Yogost</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391" name="Google Shape;391;p35"/>
          <p:cNvPicPr preferRelativeResize="0"/>
          <p:nvPr/>
        </p:nvPicPr>
        <p:blipFill>
          <a:blip r:embed="rId4"/>
          <a:stretch>
            <a:fillRect/>
          </a:stretch>
        </p:blipFill>
        <p:spPr>
          <a:xfrm>
            <a:off x="1767216" y="2784250"/>
            <a:ext cx="1476628" cy="1481975"/>
          </a:xfrm>
          <a:prstGeom prst="rect">
            <a:avLst/>
          </a:prstGeom>
          <a:noFill/>
          <a:ln w="9525" cap="flat" cmpd="sng">
            <a:solidFill>
              <a:srgbClr val="D9D9D9"/>
            </a:solidFill>
            <a:prstDash val="solid"/>
            <a:round/>
            <a:headEnd type="none" w="sm" len="sm"/>
            <a:tailEnd type="none" w="sm" len="sm"/>
          </a:ln>
        </p:spPr>
      </p:pic>
      <p:sp>
        <p:nvSpPr>
          <p:cNvPr id="392" name="Google Shape;392;p35"/>
          <p:cNvSpPr/>
          <p:nvPr/>
        </p:nvSpPr>
        <p:spPr>
          <a:xfrm>
            <a:off x="1767221" y="4040008"/>
            <a:ext cx="10602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Twentea</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393" name="Google Shape;393;p35"/>
          <p:cNvPicPr preferRelativeResize="0"/>
          <p:nvPr/>
        </p:nvPicPr>
        <p:blipFill rotWithShape="1">
          <a:blip r:embed="rId5"/>
          <a:srcRect r="3381"/>
          <a:stretch>
            <a:fillRect/>
          </a:stretch>
        </p:blipFill>
        <p:spPr>
          <a:xfrm>
            <a:off x="3368025" y="2784250"/>
            <a:ext cx="1793049" cy="1481975"/>
          </a:xfrm>
          <a:prstGeom prst="rect">
            <a:avLst/>
          </a:prstGeom>
          <a:noFill/>
          <a:ln w="9525" cap="flat" cmpd="sng">
            <a:solidFill>
              <a:srgbClr val="D9D9D9"/>
            </a:solidFill>
            <a:prstDash val="solid"/>
            <a:round/>
            <a:headEnd type="none" w="sm" len="sm"/>
            <a:tailEnd type="none" w="sm" len="sm"/>
          </a:ln>
        </p:spPr>
      </p:pic>
      <p:sp>
        <p:nvSpPr>
          <p:cNvPr id="394" name="Google Shape;394;p35"/>
          <p:cNvSpPr/>
          <p:nvPr/>
        </p:nvSpPr>
        <p:spPr>
          <a:xfrm>
            <a:off x="3368021" y="4040008"/>
            <a:ext cx="10602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Nelson’s</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395" name="Google Shape;395;p35"/>
          <p:cNvPicPr preferRelativeResize="0"/>
          <p:nvPr/>
        </p:nvPicPr>
        <p:blipFill rotWithShape="1">
          <a:blip r:embed="rId6"/>
          <a:srcRect r="12556"/>
          <a:stretch>
            <a:fillRect/>
          </a:stretch>
        </p:blipFill>
        <p:spPr>
          <a:xfrm>
            <a:off x="5285249" y="2784250"/>
            <a:ext cx="1754725" cy="1481975"/>
          </a:xfrm>
          <a:prstGeom prst="rect">
            <a:avLst/>
          </a:prstGeom>
          <a:noFill/>
          <a:ln w="9525" cap="flat" cmpd="sng">
            <a:solidFill>
              <a:srgbClr val="D9D9D9"/>
            </a:solidFill>
            <a:prstDash val="solid"/>
            <a:round/>
            <a:headEnd type="none" w="sm" len="sm"/>
            <a:tailEnd type="none" w="sm" len="sm"/>
          </a:ln>
        </p:spPr>
      </p:pic>
      <p:sp>
        <p:nvSpPr>
          <p:cNvPr id="396" name="Google Shape;396;p35"/>
          <p:cNvSpPr/>
          <p:nvPr/>
        </p:nvSpPr>
        <p:spPr>
          <a:xfrm>
            <a:off x="5285246" y="4040008"/>
            <a:ext cx="10602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Flash Coffee</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397" name="Google Shape;397;p35"/>
          <p:cNvPicPr preferRelativeResize="0"/>
          <p:nvPr/>
        </p:nvPicPr>
        <p:blipFill rotWithShape="1">
          <a:blip r:embed="rId7"/>
          <a:srcRect l="6407" r="13193"/>
          <a:stretch>
            <a:fillRect/>
          </a:stretch>
        </p:blipFill>
        <p:spPr>
          <a:xfrm>
            <a:off x="7164150" y="2784250"/>
            <a:ext cx="1793050" cy="1481975"/>
          </a:xfrm>
          <a:prstGeom prst="rect">
            <a:avLst/>
          </a:prstGeom>
          <a:noFill/>
          <a:ln>
            <a:noFill/>
          </a:ln>
        </p:spPr>
      </p:pic>
      <p:sp>
        <p:nvSpPr>
          <p:cNvPr id="398" name="Google Shape;398;p35"/>
          <p:cNvSpPr/>
          <p:nvPr/>
        </p:nvSpPr>
        <p:spPr>
          <a:xfrm>
            <a:off x="7164146" y="4030133"/>
            <a:ext cx="10602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Big Apple</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
        <p:nvSpPr>
          <p:cNvPr id="399" name="Google Shape;399;p35"/>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403" name="Shape 403"/>
        <p:cNvGrpSpPr/>
        <p:nvPr/>
      </p:nvGrpSpPr>
      <p:grpSpPr>
        <a:xfrm>
          <a:off x="0" y="0"/>
          <a:ext cx="0" cy="0"/>
          <a:chOff x="0" y="0"/>
          <a:chExt cx="0" cy="0"/>
        </a:xfrm>
      </p:grpSpPr>
      <p:sp>
        <p:nvSpPr>
          <p:cNvPr id="404" name="Google Shape;404;p36"/>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5" name="Google Shape;405;p36"/>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(F&amp;B): Common Objections (Pricing)</a:t>
            </a:r>
            <a:endParaRPr sz="2000" b="1" i="0" u="none" strike="noStrike" cap="none">
              <a:solidFill>
                <a:srgbClr val="FF9419"/>
              </a:solidFill>
              <a:latin typeface="Signika"/>
              <a:ea typeface="Signika"/>
              <a:cs typeface="Signika"/>
              <a:sym typeface="Signika"/>
            </a:endParaRPr>
          </a:p>
        </p:txBody>
      </p:sp>
      <p:pic>
        <p:nvPicPr>
          <p:cNvPr id="406" name="Google Shape;406;p36"/>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407" name="Google Shape;407;p36"/>
          <p:cNvSpPr txBox="1"/>
          <p:nvPr/>
        </p:nvSpPr>
        <p:spPr>
          <a:xfrm>
            <a:off x="272650" y="1003588"/>
            <a:ext cx="8272800" cy="3249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150">
                <a:latin typeface="Roboto" panose="02000000000000000000"/>
                <a:ea typeface="Roboto" panose="02000000000000000000"/>
                <a:cs typeface="Roboto" panose="02000000000000000000"/>
                <a:sym typeface="Roboto" panose="02000000000000000000"/>
              </a:rPr>
              <a:t>Why do I have to Pay a Subscription? </a:t>
            </a:r>
            <a:endParaRPr sz="1150">
              <a:latin typeface="Roboto" panose="02000000000000000000"/>
              <a:ea typeface="Roboto" panose="02000000000000000000"/>
              <a:cs typeface="Roboto" panose="02000000000000000000"/>
              <a:sym typeface="Roboto" panose="02000000000000000000"/>
            </a:endParaRPr>
          </a:p>
          <a:p>
            <a:pPr marL="0" marR="0" lvl="0" indent="0" algn="just" rtl="0">
              <a:lnSpc>
                <a:spcPct val="150000"/>
              </a:lnSpc>
              <a:spcBef>
                <a:spcPts val="0"/>
              </a:spcBef>
              <a:spcAft>
                <a:spcPts val="0"/>
              </a:spcAft>
              <a:buNone/>
            </a:pPr>
            <a:endParaRPr sz="1150">
              <a:latin typeface="Roboto" panose="02000000000000000000"/>
              <a:ea typeface="Roboto" panose="02000000000000000000"/>
              <a:cs typeface="Roboto" panose="02000000000000000000"/>
              <a:sym typeface="Roboto" panose="02000000000000000000"/>
            </a:endParaRPr>
          </a:p>
          <a:p>
            <a:pPr marL="457200" marR="0" lvl="0" indent="-301625" algn="just" rtl="0">
              <a:lnSpc>
                <a:spcPct val="150000"/>
              </a:lnSpc>
              <a:spcBef>
                <a:spcPts val="0"/>
              </a:spcBef>
              <a:spcAft>
                <a:spcPts val="0"/>
              </a:spcAft>
              <a:buSzPts val="1150"/>
              <a:buFont typeface="Roboto" panose="02000000000000000000"/>
              <a:buChar char="●"/>
            </a:pPr>
            <a:r>
              <a:rPr lang="en-US" sz="1150">
                <a:latin typeface="Roboto" panose="02000000000000000000"/>
                <a:ea typeface="Roboto" panose="02000000000000000000"/>
                <a:cs typeface="Roboto" panose="02000000000000000000"/>
                <a:sym typeface="Roboto" panose="02000000000000000000"/>
              </a:rPr>
              <a:t>Merchants can be weary of subscription-based services as it eats into their margins for the long run</a:t>
            </a:r>
            <a:endParaRPr sz="1150">
              <a:latin typeface="Roboto" panose="02000000000000000000"/>
              <a:ea typeface="Roboto" panose="02000000000000000000"/>
              <a:cs typeface="Roboto" panose="02000000000000000000"/>
              <a:sym typeface="Roboto" panose="02000000000000000000"/>
            </a:endParaRPr>
          </a:p>
          <a:p>
            <a:pPr marL="457200" marR="0" lvl="0" indent="-301625" algn="just" rtl="0">
              <a:lnSpc>
                <a:spcPct val="150000"/>
              </a:lnSpc>
              <a:spcBef>
                <a:spcPts val="0"/>
              </a:spcBef>
              <a:spcAft>
                <a:spcPts val="0"/>
              </a:spcAft>
              <a:buSzPts val="1150"/>
              <a:buFont typeface="Roboto" panose="02000000000000000000"/>
              <a:buChar char="●"/>
            </a:pPr>
            <a:r>
              <a:rPr lang="en-US" sz="1150">
                <a:latin typeface="Roboto" panose="02000000000000000000"/>
                <a:ea typeface="Roboto" panose="02000000000000000000"/>
                <a:cs typeface="Roboto" panose="02000000000000000000"/>
                <a:sym typeface="Roboto" panose="02000000000000000000"/>
              </a:rPr>
              <a:t>Unlike equipments, they pay for installments which will eventually be settled, and they own that piece of hardware.</a:t>
            </a:r>
            <a:endParaRPr sz="1150">
              <a:latin typeface="Roboto" panose="02000000000000000000"/>
              <a:ea typeface="Roboto" panose="02000000000000000000"/>
              <a:cs typeface="Roboto" panose="02000000000000000000"/>
              <a:sym typeface="Roboto" panose="02000000000000000000"/>
            </a:endParaRPr>
          </a:p>
          <a:p>
            <a:pPr marL="457200" marR="0" lvl="0" indent="-301625" algn="just" rtl="0">
              <a:lnSpc>
                <a:spcPct val="150000"/>
              </a:lnSpc>
              <a:spcBef>
                <a:spcPts val="0"/>
              </a:spcBef>
              <a:spcAft>
                <a:spcPts val="0"/>
              </a:spcAft>
              <a:buSzPts val="1150"/>
              <a:buFont typeface="Roboto" panose="02000000000000000000"/>
              <a:buChar char="●"/>
            </a:pPr>
            <a:r>
              <a:rPr lang="en-US" sz="1150">
                <a:latin typeface="Roboto" panose="02000000000000000000"/>
                <a:ea typeface="Roboto" panose="02000000000000000000"/>
                <a:cs typeface="Roboto" panose="02000000000000000000"/>
                <a:sym typeface="Roboto" panose="02000000000000000000"/>
              </a:rPr>
              <a:t>Remember that our BackOffice is entirely cloud-based and the servers used to store sales data, menus, and customer info cost StoreHub </a:t>
            </a:r>
            <a:r>
              <a:rPr lang="en-US" sz="1150">
                <a:latin typeface="Roboto" panose="02000000000000000000"/>
                <a:ea typeface="Roboto" panose="02000000000000000000"/>
                <a:cs typeface="Roboto" panose="02000000000000000000"/>
                <a:sym typeface="Roboto" panose="02000000000000000000"/>
              </a:rPr>
              <a:t>maintenance</a:t>
            </a:r>
            <a:r>
              <a:rPr lang="en-US" sz="1150">
                <a:latin typeface="Roboto" panose="02000000000000000000"/>
                <a:ea typeface="Roboto" panose="02000000000000000000"/>
                <a:cs typeface="Roboto" panose="02000000000000000000"/>
                <a:sym typeface="Roboto" panose="02000000000000000000"/>
              </a:rPr>
              <a:t> fees.</a:t>
            </a:r>
            <a:endParaRPr sz="1150">
              <a:latin typeface="Roboto" panose="02000000000000000000"/>
              <a:ea typeface="Roboto" panose="02000000000000000000"/>
              <a:cs typeface="Roboto" panose="02000000000000000000"/>
              <a:sym typeface="Roboto" panose="02000000000000000000"/>
            </a:endParaRPr>
          </a:p>
          <a:p>
            <a:pPr marL="457200" marR="0" lvl="0" indent="-301625" algn="just" rtl="0">
              <a:lnSpc>
                <a:spcPct val="150000"/>
              </a:lnSpc>
              <a:spcBef>
                <a:spcPts val="0"/>
              </a:spcBef>
              <a:spcAft>
                <a:spcPts val="0"/>
              </a:spcAft>
              <a:buSzPts val="1150"/>
              <a:buFont typeface="Roboto" panose="02000000000000000000"/>
              <a:buChar char="●"/>
            </a:pPr>
            <a:r>
              <a:rPr lang="en-US" sz="1150">
                <a:latin typeface="Roboto" panose="02000000000000000000"/>
                <a:ea typeface="Roboto" panose="02000000000000000000"/>
                <a:cs typeface="Roboto" panose="02000000000000000000"/>
                <a:sym typeface="Roboto" panose="02000000000000000000"/>
              </a:rPr>
              <a:t>In our yearly software plan, these also includes Customer Care support we provide (9.00AM to 9.00PM), future feature upgrades and we do not charge for Care Support that we provide via LiveChat/Email or Phone calls.</a:t>
            </a:r>
            <a:endParaRPr sz="1150">
              <a:latin typeface="Roboto" panose="02000000000000000000"/>
              <a:ea typeface="Roboto" panose="02000000000000000000"/>
              <a:cs typeface="Roboto" panose="02000000000000000000"/>
              <a:sym typeface="Roboto" panose="02000000000000000000"/>
            </a:endParaRPr>
          </a:p>
        </p:txBody>
      </p:sp>
      <p:sp>
        <p:nvSpPr>
          <p:cNvPr id="408" name="Google Shape;408;p36"/>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409" name="Google Shape;409;p36"/>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413" name="Shape 413"/>
        <p:cNvGrpSpPr/>
        <p:nvPr/>
      </p:nvGrpSpPr>
      <p:grpSpPr>
        <a:xfrm>
          <a:off x="0" y="0"/>
          <a:ext cx="0" cy="0"/>
          <a:chOff x="0" y="0"/>
          <a:chExt cx="0" cy="0"/>
        </a:xfrm>
      </p:grpSpPr>
      <p:sp>
        <p:nvSpPr>
          <p:cNvPr id="414" name="Google Shape;414;p37"/>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5" name="Google Shape;415;p37"/>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(F&amp;B): Common Objections (Pricing)</a:t>
            </a:r>
            <a:endParaRPr sz="2000" b="1" i="0" u="none" strike="noStrike" cap="none">
              <a:solidFill>
                <a:srgbClr val="FF9419"/>
              </a:solidFill>
              <a:latin typeface="Signika"/>
              <a:ea typeface="Signika"/>
              <a:cs typeface="Signika"/>
              <a:sym typeface="Signika"/>
            </a:endParaRPr>
          </a:p>
        </p:txBody>
      </p:sp>
      <p:pic>
        <p:nvPicPr>
          <p:cNvPr id="416" name="Google Shape;416;p37"/>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417" name="Google Shape;417;p37"/>
          <p:cNvSpPr txBox="1"/>
          <p:nvPr/>
        </p:nvSpPr>
        <p:spPr>
          <a:xfrm>
            <a:off x="272650" y="1003588"/>
            <a:ext cx="8272800" cy="3249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150">
                <a:latin typeface="Roboto" panose="02000000000000000000"/>
                <a:ea typeface="Roboto" panose="02000000000000000000"/>
                <a:cs typeface="Roboto" panose="02000000000000000000"/>
                <a:sym typeface="Roboto" panose="02000000000000000000"/>
              </a:rPr>
              <a:t>Why are StoreHub’s packages so expensive?</a:t>
            </a:r>
            <a:endParaRPr sz="1150">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endParaRPr sz="1200">
              <a:solidFill>
                <a:schemeClr val="accent2"/>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chemeClr val="accent2"/>
              </a:buClr>
              <a:buSzPts val="1200"/>
              <a:buFont typeface="Roboto" panose="02000000000000000000"/>
              <a:buChar char="●"/>
            </a:pPr>
            <a:r>
              <a:rPr lang="en-US" sz="1200">
                <a:solidFill>
                  <a:schemeClr val="accent2"/>
                </a:solidFill>
                <a:latin typeface="Roboto" panose="02000000000000000000"/>
                <a:ea typeface="Roboto" panose="02000000000000000000"/>
                <a:cs typeface="Roboto" panose="02000000000000000000"/>
                <a:sym typeface="Roboto" panose="02000000000000000000"/>
              </a:rPr>
              <a:t>The estimated price range above applies only for the first year of signing up because it combines both SW plan &amp; the HW amount.</a:t>
            </a:r>
            <a:endParaRPr sz="1200">
              <a:solidFill>
                <a:schemeClr val="accent2"/>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chemeClr val="accent2"/>
              </a:buClr>
              <a:buSzPts val="1200"/>
              <a:buFont typeface="Roboto" panose="02000000000000000000"/>
              <a:buChar char="●"/>
            </a:pPr>
            <a:r>
              <a:rPr lang="en-US" sz="1200">
                <a:solidFill>
                  <a:schemeClr val="accent2"/>
                </a:solidFill>
                <a:latin typeface="Roboto" panose="02000000000000000000"/>
                <a:ea typeface="Roboto" panose="02000000000000000000"/>
                <a:cs typeface="Roboto" panose="02000000000000000000"/>
                <a:sym typeface="Roboto" panose="02000000000000000000"/>
              </a:rPr>
              <a:t>But for the following year, Hardwares are one-off purchase and it is for you to keep as long your business is operating. As for the Software, you just have to renew the plan you sign up with us</a:t>
            </a:r>
            <a:endParaRPr>
              <a:solidFill>
                <a:schemeClr val="dk2"/>
              </a:solidFill>
              <a:latin typeface="Roboto" panose="02000000000000000000"/>
              <a:ea typeface="Roboto" panose="02000000000000000000"/>
              <a:cs typeface="Roboto" panose="02000000000000000000"/>
              <a:sym typeface="Roboto" panose="02000000000000000000"/>
            </a:endParaRPr>
          </a:p>
          <a:p>
            <a:pPr marL="457200" marR="0" lvl="0" indent="-301625" algn="just" rtl="0">
              <a:lnSpc>
                <a:spcPct val="150000"/>
              </a:lnSpc>
              <a:spcBef>
                <a:spcPts val="0"/>
              </a:spcBef>
              <a:spcAft>
                <a:spcPts val="0"/>
              </a:spcAft>
              <a:buSzPts val="1150"/>
              <a:buFont typeface="Roboto" panose="02000000000000000000"/>
              <a:buChar char="●"/>
            </a:pPr>
            <a:r>
              <a:rPr lang="en-US" sz="1150">
                <a:latin typeface="Roboto" panose="02000000000000000000"/>
                <a:ea typeface="Roboto" panose="02000000000000000000"/>
                <a:cs typeface="Roboto" panose="02000000000000000000"/>
                <a:sym typeface="Roboto" panose="02000000000000000000"/>
              </a:rPr>
              <a:t>StoreHub remains as one of the leading POS providers in the market and we’re always developing new features to help streamline the Merchants business.</a:t>
            </a:r>
            <a:endParaRPr sz="1150">
              <a:latin typeface="Roboto" panose="02000000000000000000"/>
              <a:ea typeface="Roboto" panose="02000000000000000000"/>
              <a:cs typeface="Roboto" panose="02000000000000000000"/>
              <a:sym typeface="Roboto" panose="02000000000000000000"/>
            </a:endParaRPr>
          </a:p>
          <a:p>
            <a:pPr marL="457200" marR="0" lvl="0" indent="-301625" algn="just" rtl="0">
              <a:lnSpc>
                <a:spcPct val="150000"/>
              </a:lnSpc>
              <a:spcBef>
                <a:spcPts val="0"/>
              </a:spcBef>
              <a:spcAft>
                <a:spcPts val="0"/>
              </a:spcAft>
              <a:buSzPts val="1150"/>
              <a:buFont typeface="Roboto" panose="02000000000000000000"/>
              <a:buChar char="●"/>
            </a:pPr>
            <a:r>
              <a:rPr lang="en-US" sz="1150">
                <a:latin typeface="Roboto" panose="02000000000000000000"/>
                <a:ea typeface="Roboto" panose="02000000000000000000"/>
                <a:cs typeface="Roboto" panose="02000000000000000000"/>
                <a:sym typeface="Roboto" panose="02000000000000000000"/>
              </a:rPr>
              <a:t>Existing features for F&amp;B Merchants include QR </a:t>
            </a:r>
            <a:r>
              <a:rPr lang="en-US" altLang="zh-CN" sz="1150">
                <a:latin typeface="Roboto" panose="02000000000000000000"/>
                <a:ea typeface="Roboto" panose="02000000000000000000"/>
                <a:cs typeface="Roboto" panose="02000000000000000000"/>
                <a:sym typeface="Roboto" panose="02000000000000000000"/>
              </a:rPr>
              <a:t>Order and Pay</a:t>
            </a:r>
            <a:r>
              <a:rPr lang="en-US" sz="1150">
                <a:latin typeface="Roboto" panose="02000000000000000000"/>
                <a:ea typeface="Roboto" panose="02000000000000000000"/>
                <a:cs typeface="Roboto" panose="02000000000000000000"/>
                <a:sym typeface="Roboto" panose="02000000000000000000"/>
              </a:rPr>
              <a:t>, Beep Delivery, </a:t>
            </a:r>
            <a:r>
              <a:rPr lang="en-US" altLang="zh-CN" sz="1150">
                <a:solidFill>
                  <a:srgbClr val="000000"/>
                </a:solidFill>
                <a:latin typeface="Roboto" panose="02000000000000000000" charset="0"/>
                <a:ea typeface="Roboto" panose="02000000000000000000" charset="0"/>
                <a:cs typeface="Roboto" panose="02000000000000000000" charset="0"/>
              </a:rPr>
              <a:t>Membership</a:t>
            </a:r>
            <a:r>
              <a:rPr lang="en-US" sz="1150">
                <a:latin typeface="Roboto" panose="02000000000000000000"/>
                <a:ea typeface="Roboto" panose="02000000000000000000"/>
                <a:cs typeface="Roboto" panose="02000000000000000000"/>
                <a:sym typeface="Roboto" panose="02000000000000000000"/>
              </a:rPr>
              <a:t>, Engage, Multiple Beer Dockets, and more</a:t>
            </a:r>
            <a:endParaRPr sz="1150">
              <a:latin typeface="Roboto" panose="02000000000000000000"/>
              <a:ea typeface="Roboto" panose="02000000000000000000"/>
              <a:cs typeface="Roboto" panose="02000000000000000000"/>
              <a:sym typeface="Roboto" panose="02000000000000000000"/>
            </a:endParaRPr>
          </a:p>
        </p:txBody>
      </p:sp>
      <p:sp>
        <p:nvSpPr>
          <p:cNvPr id="418" name="Google Shape;418;p37"/>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419" name="Google Shape;419;p37"/>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423" name="Shape 423"/>
        <p:cNvGrpSpPr/>
        <p:nvPr/>
      </p:nvGrpSpPr>
      <p:grpSpPr>
        <a:xfrm>
          <a:off x="0" y="0"/>
          <a:ext cx="0" cy="0"/>
          <a:chOff x="0" y="0"/>
          <a:chExt cx="0" cy="0"/>
        </a:xfrm>
      </p:grpSpPr>
      <p:sp>
        <p:nvSpPr>
          <p:cNvPr id="424" name="Google Shape;424;p38"/>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5" name="Google Shape;425;p38"/>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(F&amp;B): Common Objections (Features)</a:t>
            </a:r>
            <a:endParaRPr sz="2000" b="1" i="0" u="none" strike="noStrike" cap="none">
              <a:solidFill>
                <a:srgbClr val="FF9419"/>
              </a:solidFill>
              <a:latin typeface="Signika"/>
              <a:ea typeface="Signika"/>
              <a:cs typeface="Signika"/>
              <a:sym typeface="Signika"/>
            </a:endParaRPr>
          </a:p>
        </p:txBody>
      </p:sp>
      <p:pic>
        <p:nvPicPr>
          <p:cNvPr id="426" name="Google Shape;426;p38"/>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427" name="Google Shape;427;p38"/>
          <p:cNvSpPr txBox="1"/>
          <p:nvPr/>
        </p:nvSpPr>
        <p:spPr>
          <a:xfrm>
            <a:off x="237187" y="946758"/>
            <a:ext cx="8272800" cy="3249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100">
                <a:latin typeface="Roboto" panose="02000000000000000000"/>
                <a:ea typeface="Roboto" panose="02000000000000000000"/>
                <a:cs typeface="Roboto" panose="02000000000000000000"/>
                <a:sym typeface="Roboto" panose="02000000000000000000"/>
              </a:rPr>
              <a:t>Merchants may ask for F&amp;B related </a:t>
            </a:r>
            <a:r>
              <a:rPr lang="en-US" sz="1100">
                <a:latin typeface="Roboto" panose="02000000000000000000"/>
                <a:ea typeface="Roboto" panose="02000000000000000000"/>
                <a:cs typeface="Roboto" panose="02000000000000000000"/>
                <a:sym typeface="Roboto" panose="02000000000000000000"/>
              </a:rPr>
              <a:t>features</a:t>
            </a:r>
            <a:r>
              <a:rPr lang="en-US" sz="1100">
                <a:latin typeface="Roboto" panose="02000000000000000000"/>
                <a:ea typeface="Roboto" panose="02000000000000000000"/>
                <a:cs typeface="Roboto" panose="02000000000000000000"/>
                <a:sym typeface="Roboto" panose="02000000000000000000"/>
              </a:rPr>
              <a:t> such as Expiry Tracking, Reservation or Booking, etc., </a:t>
            </a:r>
            <a:endParaRPr sz="1100">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endParaRPr sz="1100">
              <a:solidFill>
                <a:schemeClr val="accent2"/>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Ask the customer why they need the feature and what is the problem they are trying to solve (</a:t>
            </a:r>
            <a:r>
              <a:rPr lang="en-US" sz="1100" i="1">
                <a:solidFill>
                  <a:schemeClr val="dk1"/>
                </a:solidFill>
                <a:latin typeface="Roboto" panose="02000000000000000000"/>
                <a:ea typeface="Roboto" panose="02000000000000000000"/>
                <a:cs typeface="Roboto" panose="02000000000000000000"/>
                <a:sym typeface="Roboto" panose="02000000000000000000"/>
              </a:rPr>
              <a:t>e.g Why are you looking for a booking system? What’s the use case for this in your operations?</a:t>
            </a:r>
            <a:endParaRPr sz="1100" i="1">
              <a:solidFill>
                <a:schemeClr val="dk1"/>
              </a:solidFill>
              <a:latin typeface="Roboto" panose="02000000000000000000"/>
              <a:ea typeface="Roboto" panose="02000000000000000000"/>
              <a:cs typeface="Roboto" panose="02000000000000000000"/>
              <a:sym typeface="Roboto" panose="02000000000000000000"/>
            </a:endParaRPr>
          </a:p>
          <a:p>
            <a:pPr marL="457200" lvl="0" indent="0" algn="just" rtl="0">
              <a:lnSpc>
                <a:spcPct val="150000"/>
              </a:lnSpc>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 </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After finding out the problem identify if the customer already has an existing solution for the problem</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0" algn="just" rtl="0">
              <a:lnSpc>
                <a:spcPct val="150000"/>
              </a:lnSpc>
              <a:spcBef>
                <a:spcPts val="0"/>
              </a:spcBef>
              <a:spcAft>
                <a:spcPts val="0"/>
              </a:spcAft>
              <a:buNone/>
            </a:pP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Determine if the solution to the problem is a deal breaker or just a mild inconvenience </a:t>
            </a:r>
            <a:r>
              <a:rPr lang="en-US" sz="1100" i="1">
                <a:solidFill>
                  <a:schemeClr val="dk1"/>
                </a:solidFill>
                <a:latin typeface="Roboto" panose="02000000000000000000"/>
                <a:ea typeface="Roboto" panose="02000000000000000000"/>
                <a:cs typeface="Roboto" panose="02000000000000000000"/>
                <a:sym typeface="Roboto" panose="02000000000000000000"/>
              </a:rPr>
              <a:t>(e.g How will this affect your business if you do not have this implemented?)</a:t>
            </a:r>
            <a:endParaRPr sz="1100" i="1">
              <a:solidFill>
                <a:schemeClr val="dk1"/>
              </a:solidFill>
              <a:latin typeface="Roboto" panose="02000000000000000000"/>
              <a:ea typeface="Roboto" panose="02000000000000000000"/>
              <a:cs typeface="Roboto" panose="02000000000000000000"/>
              <a:sym typeface="Roboto" panose="02000000000000000000"/>
            </a:endParaRPr>
          </a:p>
          <a:p>
            <a:pPr marL="457200" lvl="0" indent="0" algn="just" rtl="0">
              <a:lnSpc>
                <a:spcPct val="150000"/>
              </a:lnSpc>
              <a:spcBef>
                <a:spcPts val="0"/>
              </a:spcBef>
              <a:spcAft>
                <a:spcPts val="0"/>
              </a:spcAft>
              <a:buNone/>
            </a:pP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If the feature required is a deal breaker, find out the best workaround solution</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914400" lvl="1"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If the customer agrees with the workaround, proceed with the solution.</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914400" lvl="1"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If not, redirect the customer as to the trade off that customer is making </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914400" lvl="0" indent="0" algn="just" rtl="0">
              <a:lnSpc>
                <a:spcPct val="150000"/>
              </a:lnSpc>
              <a:spcBef>
                <a:spcPts val="0"/>
              </a:spcBef>
              <a:spcAft>
                <a:spcPts val="0"/>
              </a:spcAft>
              <a:buNone/>
            </a:pP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If the feature required is not a deal breaker and just to solve a mild inconvenience, refocus the customer’s attention on the main value propositions of the solution.</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marR="0" lvl="0" indent="0" algn="just" rtl="0">
              <a:lnSpc>
                <a:spcPct val="150000"/>
              </a:lnSpc>
              <a:spcBef>
                <a:spcPts val="0"/>
              </a:spcBef>
              <a:spcAft>
                <a:spcPts val="0"/>
              </a:spcAft>
              <a:buNone/>
            </a:pPr>
            <a:endParaRPr sz="1100">
              <a:latin typeface="Roboto" panose="02000000000000000000"/>
              <a:ea typeface="Roboto" panose="02000000000000000000"/>
              <a:cs typeface="Roboto" panose="02000000000000000000"/>
              <a:sym typeface="Roboto" panose="02000000000000000000"/>
            </a:endParaRPr>
          </a:p>
        </p:txBody>
      </p:sp>
      <p:sp>
        <p:nvSpPr>
          <p:cNvPr id="428" name="Google Shape;428;p38"/>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429" name="Google Shape;429;p38"/>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443" name="Shape 443"/>
        <p:cNvGrpSpPr/>
        <p:nvPr/>
      </p:nvGrpSpPr>
      <p:grpSpPr>
        <a:xfrm>
          <a:off x="0" y="0"/>
          <a:ext cx="0" cy="0"/>
          <a:chOff x="0" y="0"/>
          <a:chExt cx="0" cy="0"/>
        </a:xfrm>
      </p:grpSpPr>
      <p:sp>
        <p:nvSpPr>
          <p:cNvPr id="444" name="Google Shape;444;p40"/>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5" name="Google Shape;445;p40"/>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(F&amp;B): Common Objections (Short-Term Loans)</a:t>
            </a:r>
            <a:endParaRPr sz="2000" b="1" i="0" u="none" strike="noStrike" cap="none">
              <a:solidFill>
                <a:srgbClr val="FF9419"/>
              </a:solidFill>
              <a:latin typeface="Signika"/>
              <a:ea typeface="Signika"/>
              <a:cs typeface="Signika"/>
              <a:sym typeface="Signika"/>
            </a:endParaRPr>
          </a:p>
        </p:txBody>
      </p:sp>
      <p:pic>
        <p:nvPicPr>
          <p:cNvPr id="446" name="Google Shape;446;p40"/>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447" name="Google Shape;447;p40"/>
          <p:cNvSpPr txBox="1"/>
          <p:nvPr/>
        </p:nvSpPr>
        <p:spPr>
          <a:xfrm>
            <a:off x="272650" y="1003597"/>
            <a:ext cx="8272800" cy="25254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100">
                <a:latin typeface="Roboto" panose="02000000000000000000"/>
                <a:ea typeface="Roboto" panose="02000000000000000000"/>
                <a:cs typeface="Roboto" panose="02000000000000000000"/>
                <a:sym typeface="Roboto" panose="02000000000000000000"/>
              </a:rPr>
              <a:t>Merchants may attend events like bazaars and festivals – so they only want to use our system for a certain duration</a:t>
            </a:r>
            <a:endParaRPr sz="1100">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endParaRPr sz="1100">
              <a:solidFill>
                <a:schemeClr val="accent2"/>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56000"/>
              </a:lnSpc>
              <a:spcBef>
                <a:spcPts val="120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First check if the customer needs this for their physical store or for their event based business? </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56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How often is their event?</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56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Our subscription runs on a </a:t>
            </a:r>
            <a:r>
              <a:rPr lang="en-US" altLang="zh-CN" sz="1100">
                <a:solidFill>
                  <a:schemeClr val="dk1"/>
                </a:solidFill>
                <a:latin typeface="Roboto" panose="02000000000000000000"/>
                <a:ea typeface="Roboto" panose="02000000000000000000"/>
                <a:cs typeface="Roboto" panose="02000000000000000000"/>
                <a:sym typeface="Roboto" panose="02000000000000000000"/>
              </a:rPr>
              <a:t>monthly and </a:t>
            </a:r>
            <a:r>
              <a:rPr lang="en-US" sz="1100">
                <a:solidFill>
                  <a:schemeClr val="dk1"/>
                </a:solidFill>
                <a:latin typeface="Roboto" panose="02000000000000000000"/>
                <a:ea typeface="Roboto" panose="02000000000000000000"/>
                <a:cs typeface="Roboto" panose="02000000000000000000"/>
                <a:sym typeface="Roboto" panose="02000000000000000000"/>
              </a:rPr>
              <a:t>yearly basis and this might be added cost for you if you're only using it for a few days.This Software subscription does not include yet the Hardware packages. Share website to merchant</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56000"/>
              </a:lnSpc>
              <a:spcBef>
                <a:spcPts val="1200"/>
              </a:spcBef>
              <a:spcAft>
                <a:spcPts val="0"/>
              </a:spcAft>
              <a:buNone/>
            </a:pPr>
            <a:r>
              <a:rPr lang="en-US" sz="1100">
                <a:solidFill>
                  <a:srgbClr val="FF0000"/>
                </a:solidFill>
                <a:latin typeface="Roboto" panose="02000000000000000000"/>
                <a:ea typeface="Roboto" panose="02000000000000000000"/>
                <a:cs typeface="Roboto" panose="02000000000000000000"/>
                <a:sym typeface="Roboto" panose="02000000000000000000"/>
              </a:rPr>
              <a:t>Note</a:t>
            </a:r>
            <a:r>
              <a:rPr lang="en-US" sz="1100">
                <a:solidFill>
                  <a:schemeClr val="dk1"/>
                </a:solidFill>
                <a:latin typeface="Roboto" panose="02000000000000000000"/>
                <a:ea typeface="Roboto" panose="02000000000000000000"/>
                <a:cs typeface="Roboto" panose="02000000000000000000"/>
                <a:sym typeface="Roboto" panose="02000000000000000000"/>
              </a:rPr>
              <a:t>: </a:t>
            </a:r>
            <a:r>
              <a:rPr lang="en-US" sz="1100" b="1" i="1">
                <a:solidFill>
                  <a:schemeClr val="dk1"/>
                </a:solidFill>
                <a:latin typeface="Roboto" panose="02000000000000000000"/>
                <a:ea typeface="Roboto" panose="02000000000000000000"/>
                <a:cs typeface="Roboto" panose="02000000000000000000"/>
                <a:sym typeface="Roboto" panose="02000000000000000000"/>
              </a:rPr>
              <a:t>StoreHub is not suitable for event/bazaar type of business as we run on </a:t>
            </a:r>
            <a:r>
              <a:rPr lang="en-US" altLang="zh-CN" sz="1100" b="1" i="1">
                <a:solidFill>
                  <a:schemeClr val="dk1"/>
                </a:solidFill>
                <a:latin typeface="Roboto" panose="02000000000000000000"/>
                <a:ea typeface="Roboto" panose="02000000000000000000"/>
                <a:cs typeface="Roboto" panose="02000000000000000000"/>
                <a:sym typeface="Roboto" panose="02000000000000000000"/>
              </a:rPr>
              <a:t>monthly/</a:t>
            </a:r>
            <a:r>
              <a:rPr lang="en-US" sz="1100" b="1" i="1">
                <a:solidFill>
                  <a:schemeClr val="dk1"/>
                </a:solidFill>
                <a:latin typeface="Roboto" panose="02000000000000000000"/>
                <a:ea typeface="Roboto" panose="02000000000000000000"/>
                <a:cs typeface="Roboto" panose="02000000000000000000"/>
                <a:sym typeface="Roboto" panose="02000000000000000000"/>
              </a:rPr>
              <a:t>yearly subscription (check if merchant has a physical shop instead)</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448" name="Google Shape;448;p40"/>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449" name="Google Shape;449;p40"/>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453" name="Shape 453"/>
        <p:cNvGrpSpPr/>
        <p:nvPr/>
      </p:nvGrpSpPr>
      <p:grpSpPr>
        <a:xfrm>
          <a:off x="0" y="0"/>
          <a:ext cx="0" cy="0"/>
          <a:chOff x="0" y="0"/>
          <a:chExt cx="0" cy="0"/>
        </a:xfrm>
      </p:grpSpPr>
      <p:sp>
        <p:nvSpPr>
          <p:cNvPr id="454" name="Google Shape;454;p41"/>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5" name="Google Shape;455;p41"/>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(F&amp;B): Common Objections (Order Taking Flow)</a:t>
            </a:r>
            <a:endParaRPr sz="2000" b="1" i="0" u="none" strike="noStrike" cap="none">
              <a:solidFill>
                <a:srgbClr val="FF9419"/>
              </a:solidFill>
              <a:latin typeface="Signika"/>
              <a:ea typeface="Signika"/>
              <a:cs typeface="Signika"/>
              <a:sym typeface="Signika"/>
            </a:endParaRPr>
          </a:p>
        </p:txBody>
      </p:sp>
      <p:pic>
        <p:nvPicPr>
          <p:cNvPr id="456" name="Google Shape;456;p41"/>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457" name="Google Shape;457;p41"/>
          <p:cNvSpPr txBox="1"/>
          <p:nvPr/>
        </p:nvSpPr>
        <p:spPr>
          <a:xfrm>
            <a:off x="272650" y="1003597"/>
            <a:ext cx="8272800" cy="25254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100">
                <a:latin typeface="Roboto" panose="02000000000000000000"/>
                <a:ea typeface="Roboto" panose="02000000000000000000"/>
                <a:cs typeface="Roboto" panose="02000000000000000000"/>
                <a:sym typeface="Roboto" panose="02000000000000000000"/>
              </a:rPr>
              <a:t>Merchants sometimes want waiters to take orders at tables using a mobile device. This device syncs to the main system and order immediately goes through to the kitchen. </a:t>
            </a:r>
            <a:endParaRPr sz="1100">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endParaRPr sz="1100">
              <a:solidFill>
                <a:schemeClr val="accent2"/>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56000"/>
              </a:lnSpc>
              <a:spcBef>
                <a:spcPts val="120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StoreHub is able to cater to this using the Multiple Register Sync (MRS) feature, and use iPads to take orders. </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56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However, we do not sell iPads – Merchants must obtain an iPad on their own (Gen 6 and above, and cannot be a Mini or Air model)</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56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You can also note that this feature requires a stable internet connection – StoreHub offers specially-configured routers (Mikrotik) for this purpose. </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458" name="Google Shape;458;p41"/>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459" name="Google Shape;459;p41"/>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463" name="Shape 463"/>
        <p:cNvGrpSpPr/>
        <p:nvPr/>
      </p:nvGrpSpPr>
      <p:grpSpPr>
        <a:xfrm>
          <a:off x="0" y="0"/>
          <a:ext cx="0" cy="0"/>
          <a:chOff x="0" y="0"/>
          <a:chExt cx="0" cy="0"/>
        </a:xfrm>
      </p:grpSpPr>
      <p:sp>
        <p:nvSpPr>
          <p:cNvPr id="464" name="Google Shape;464;p42"/>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5" name="Google Shape;465;p42"/>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(F&amp;B): Common Objections (Order Taking Flow)</a:t>
            </a:r>
            <a:endParaRPr sz="2000" b="1" i="0" u="none" strike="noStrike" cap="none">
              <a:solidFill>
                <a:srgbClr val="FF9419"/>
              </a:solidFill>
              <a:latin typeface="Signika"/>
              <a:ea typeface="Signika"/>
              <a:cs typeface="Signika"/>
              <a:sym typeface="Signika"/>
            </a:endParaRPr>
          </a:p>
        </p:txBody>
      </p:sp>
      <p:pic>
        <p:nvPicPr>
          <p:cNvPr id="466" name="Google Shape;466;p42"/>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467" name="Google Shape;467;p42"/>
          <p:cNvSpPr txBox="1"/>
          <p:nvPr/>
        </p:nvSpPr>
        <p:spPr>
          <a:xfrm>
            <a:off x="272650" y="1003597"/>
            <a:ext cx="8272800" cy="25254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100">
                <a:latin typeface="Roboto" panose="02000000000000000000"/>
                <a:ea typeface="Roboto" panose="02000000000000000000"/>
                <a:cs typeface="Roboto" panose="02000000000000000000"/>
                <a:sym typeface="Roboto" panose="02000000000000000000"/>
              </a:rPr>
              <a:t>Merchants may also want offline ordering perhaps due to their location’s weak network infrastructure. </a:t>
            </a:r>
            <a:endParaRPr sz="1100">
              <a:solidFill>
                <a:schemeClr val="accent2"/>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56000"/>
              </a:lnSpc>
              <a:spcBef>
                <a:spcPts val="120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We always recommend stable internet connection for our devices to work, because our BackOffice is a cloud-based platform afterall.</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56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However, Merchants can use their systems offline for up to 30 days without losing data. But they must sync their sales data at the 30th day to have it all reflect on their BackOffice.</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468" name="Google Shape;468;p42"/>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469" name="Google Shape;469;p42"/>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473" name="Shape 473"/>
        <p:cNvGrpSpPr/>
        <p:nvPr/>
      </p:nvGrpSpPr>
      <p:grpSpPr>
        <a:xfrm>
          <a:off x="0" y="0"/>
          <a:ext cx="0" cy="0"/>
          <a:chOff x="0" y="0"/>
          <a:chExt cx="0" cy="0"/>
        </a:xfrm>
      </p:grpSpPr>
      <p:pic>
        <p:nvPicPr>
          <p:cNvPr id="474" name="Google Shape;474;p43"/>
          <p:cNvPicPr preferRelativeResize="0"/>
          <p:nvPr/>
        </p:nvPicPr>
        <p:blipFill rotWithShape="1">
          <a:blip r:embed="rId2"/>
          <a:srcRect b="30084"/>
          <a:stretch>
            <a:fillRect/>
          </a:stretch>
        </p:blipFill>
        <p:spPr>
          <a:xfrm>
            <a:off x="5283825" y="3861850"/>
            <a:ext cx="2425275" cy="1271725"/>
          </a:xfrm>
          <a:prstGeom prst="rect">
            <a:avLst/>
          </a:prstGeom>
          <a:noFill/>
          <a:ln>
            <a:noFill/>
          </a:ln>
        </p:spPr>
      </p:pic>
      <p:sp>
        <p:nvSpPr>
          <p:cNvPr id="475" name="Google Shape;475;p43"/>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6" name="Google Shape;476;p43"/>
          <p:cNvSpPr txBox="1"/>
          <p:nvPr/>
        </p:nvSpPr>
        <p:spPr>
          <a:xfrm>
            <a:off x="-336937" y="511898"/>
            <a:ext cx="7853126"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Retail: </a:t>
            </a:r>
            <a:r>
              <a:rPr lang="en-US" sz="1800" b="1" i="0" u="none" strike="noStrike" cap="none">
                <a:solidFill>
                  <a:srgbClr val="2F2922"/>
                </a:solidFill>
                <a:latin typeface="Signika"/>
                <a:ea typeface="Signika"/>
                <a:cs typeface="Signika"/>
                <a:sym typeface="Signika"/>
              </a:rPr>
              <a:t>Overview</a:t>
            </a:r>
            <a:endParaRPr sz="2000" b="1" i="0" u="none" strike="noStrike" cap="none">
              <a:solidFill>
                <a:srgbClr val="FF9419"/>
              </a:solidFill>
              <a:latin typeface="Signika"/>
              <a:ea typeface="Signika"/>
              <a:cs typeface="Signika"/>
              <a:sym typeface="Signika"/>
            </a:endParaRPr>
          </a:p>
        </p:txBody>
      </p:sp>
      <p:pic>
        <p:nvPicPr>
          <p:cNvPr id="477" name="Google Shape;477;p43"/>
          <p:cNvPicPr preferRelativeResize="0"/>
          <p:nvPr/>
        </p:nvPicPr>
        <p:blipFill rotWithShape="1">
          <a:blip r:embed="rId3"/>
          <a:srcRect/>
          <a:stretch>
            <a:fillRect/>
          </a:stretch>
        </p:blipFill>
        <p:spPr>
          <a:xfrm>
            <a:off x="8296124" y="127133"/>
            <a:ext cx="661065" cy="661065"/>
          </a:xfrm>
          <a:prstGeom prst="rect">
            <a:avLst/>
          </a:prstGeom>
          <a:noFill/>
          <a:ln>
            <a:noFill/>
          </a:ln>
        </p:spPr>
      </p:pic>
      <p:sp>
        <p:nvSpPr>
          <p:cNvPr id="478" name="Google Shape;478;p43"/>
          <p:cNvSpPr txBox="1"/>
          <p:nvPr/>
        </p:nvSpPr>
        <p:spPr>
          <a:xfrm>
            <a:off x="67575" y="843100"/>
            <a:ext cx="8752800" cy="365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Roboto" panose="02000000000000000000"/>
              <a:buNone/>
            </a:pPr>
            <a:r>
              <a:rPr lang="en-US" sz="1400" b="0" i="0" u="none" strike="noStrike" cap="none">
                <a:solidFill>
                  <a:srgbClr val="000000"/>
                </a:solidFill>
                <a:latin typeface="Roboto" panose="02000000000000000000"/>
                <a:ea typeface="Roboto" panose="02000000000000000000"/>
                <a:cs typeface="Roboto" panose="02000000000000000000"/>
                <a:sym typeface="Roboto" panose="02000000000000000000"/>
              </a:rPr>
              <a:t>Retail is defined as the sale of goods or services by a business to an individual consumer for personal use.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79" name="Google Shape;479;p43"/>
          <p:cNvGrpSpPr/>
          <p:nvPr/>
        </p:nvGrpSpPr>
        <p:grpSpPr>
          <a:xfrm>
            <a:off x="3350996" y="1575489"/>
            <a:ext cx="3329495" cy="1289304"/>
            <a:chOff x="3808196" y="1575489"/>
            <a:chExt cx="3329495" cy="1289304"/>
          </a:xfrm>
        </p:grpSpPr>
        <p:sp>
          <p:nvSpPr>
            <p:cNvPr id="480" name="Google Shape;480;p43"/>
            <p:cNvSpPr txBox="1"/>
            <p:nvPr/>
          </p:nvSpPr>
          <p:spPr>
            <a:xfrm>
              <a:off x="4211491" y="1933597"/>
              <a:ext cx="2926200" cy="738900"/>
            </a:xfrm>
            <a:prstGeom prst="rect">
              <a:avLst/>
            </a:prstGeom>
            <a:noFill/>
            <a:ln>
              <a:noFill/>
            </a:ln>
          </p:spPr>
          <p:txBody>
            <a:bodyPr spcFirstLastPara="1" wrap="square" lIns="0" tIns="45700" rIns="0" bIns="45700" anchor="t" anchorCtr="0">
              <a:spAutoFit/>
            </a:bodyPr>
            <a:lstStyle/>
            <a:p>
              <a:pPr marL="228600" marR="0" lvl="0" indent="-228600" algn="just" rtl="0">
                <a:lnSpc>
                  <a:spcPct val="150000"/>
                </a:lnSpc>
                <a:spcBef>
                  <a:spcPts val="0"/>
                </a:spcBef>
                <a:spcAft>
                  <a:spcPts val="0"/>
                </a:spcAft>
                <a:buClr>
                  <a:srgbClr val="000000"/>
                </a:buClr>
                <a:buSzPts val="1050"/>
                <a:buFont typeface="Arial" panose="020B0604020202020204"/>
                <a:buChar char="●"/>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Websites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28600" marR="0" lvl="0" indent="-228600" algn="just" rtl="0">
                <a:lnSpc>
                  <a:spcPct val="150000"/>
                </a:lnSpc>
                <a:spcBef>
                  <a:spcPts val="0"/>
                </a:spcBef>
                <a:spcAft>
                  <a:spcPts val="0"/>
                </a:spcAft>
                <a:buClr>
                  <a:srgbClr val="000000"/>
                </a:buClr>
                <a:buSzPts val="1050"/>
                <a:buFont typeface="Arial" panose="020B0604020202020204"/>
                <a:buChar char="●"/>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Social Media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28600" marR="0" lvl="0" indent="-228600" algn="just" rtl="0">
                <a:lnSpc>
                  <a:spcPct val="150000"/>
                </a:lnSpc>
                <a:spcBef>
                  <a:spcPts val="0"/>
                </a:spcBef>
                <a:spcAft>
                  <a:spcPts val="0"/>
                </a:spcAft>
                <a:buClr>
                  <a:srgbClr val="000000"/>
                </a:buClr>
                <a:buSzPts val="1050"/>
                <a:buFont typeface="Arial" panose="020B0604020202020204"/>
                <a:buChar char="●"/>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Marketplace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1" name="Google Shape;481;p43"/>
            <p:cNvSpPr/>
            <p:nvPr/>
          </p:nvSpPr>
          <p:spPr>
            <a:xfrm>
              <a:off x="3808196" y="1575489"/>
              <a:ext cx="111418" cy="1289304"/>
            </a:xfrm>
            <a:prstGeom prst="roundRect">
              <a:avLst>
                <a:gd name="adj" fmla="val 16667"/>
              </a:avLst>
            </a:prstGeom>
            <a:solidFill>
              <a:srgbClr val="F793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2" name="Google Shape;482;p43"/>
            <p:cNvSpPr txBox="1"/>
            <p:nvPr/>
          </p:nvSpPr>
          <p:spPr>
            <a:xfrm>
              <a:off x="4109969" y="1619731"/>
              <a:ext cx="2330666" cy="307777"/>
            </a:xfrm>
            <a:prstGeom prst="rect">
              <a:avLst/>
            </a:prstGeom>
            <a:noFill/>
            <a:ln>
              <a:noFill/>
            </a:ln>
          </p:spPr>
          <p:txBody>
            <a:bodyPr spcFirstLastPara="1" wrap="square" lIns="0" tIns="45700" rIns="0" bIns="45700" anchor="b"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Roboto" panose="02000000000000000000"/>
                  <a:ea typeface="Roboto" panose="02000000000000000000"/>
                  <a:cs typeface="Roboto" panose="02000000000000000000"/>
                  <a:sym typeface="Roboto" panose="02000000000000000000"/>
                </a:rPr>
                <a:t>Online (Ecommerce)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3" name="Google Shape;483;p43"/>
          <p:cNvGrpSpPr/>
          <p:nvPr/>
        </p:nvGrpSpPr>
        <p:grpSpPr>
          <a:xfrm>
            <a:off x="803434" y="1575488"/>
            <a:ext cx="3205358" cy="1285505"/>
            <a:chOff x="270034" y="1575488"/>
            <a:chExt cx="3205358" cy="1285505"/>
          </a:xfrm>
        </p:grpSpPr>
        <p:sp>
          <p:nvSpPr>
            <p:cNvPr id="484" name="Google Shape;484;p43"/>
            <p:cNvSpPr/>
            <p:nvPr/>
          </p:nvSpPr>
          <p:spPr>
            <a:xfrm>
              <a:off x="270034" y="1575488"/>
              <a:ext cx="108008" cy="1285505"/>
            </a:xfrm>
            <a:prstGeom prst="roundRect">
              <a:avLst>
                <a:gd name="adj" fmla="val 16667"/>
              </a:avLst>
            </a:prstGeom>
            <a:solidFill>
              <a:srgbClr val="6AA8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5" name="Google Shape;485;p43"/>
            <p:cNvSpPr txBox="1"/>
            <p:nvPr/>
          </p:nvSpPr>
          <p:spPr>
            <a:xfrm>
              <a:off x="549201" y="1575505"/>
              <a:ext cx="1164600" cy="307800"/>
            </a:xfrm>
            <a:prstGeom prst="rect">
              <a:avLst/>
            </a:prstGeom>
            <a:noFill/>
            <a:ln>
              <a:noFill/>
            </a:ln>
          </p:spPr>
          <p:txBody>
            <a:bodyPr spcFirstLastPara="1" wrap="square" lIns="0" tIns="45700" rIns="0" bIns="45700" anchor="b"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Roboto" panose="02000000000000000000"/>
                  <a:ea typeface="Roboto" panose="02000000000000000000"/>
                  <a:cs typeface="Roboto" panose="02000000000000000000"/>
                  <a:sym typeface="Roboto" panose="02000000000000000000"/>
                </a:rPr>
                <a:t>Offline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6" name="Google Shape;486;p43"/>
            <p:cNvSpPr txBox="1"/>
            <p:nvPr/>
          </p:nvSpPr>
          <p:spPr>
            <a:xfrm>
              <a:off x="549192" y="1925972"/>
              <a:ext cx="2926200" cy="496500"/>
            </a:xfrm>
            <a:prstGeom prst="rect">
              <a:avLst/>
            </a:prstGeom>
            <a:noFill/>
            <a:ln>
              <a:noFill/>
            </a:ln>
          </p:spPr>
          <p:txBody>
            <a:bodyPr spcFirstLastPara="1" wrap="square" lIns="0" tIns="45700" rIns="0" bIns="45700" anchor="t" anchorCtr="0">
              <a:spAutoFit/>
            </a:bodyPr>
            <a:lstStyle/>
            <a:p>
              <a:pPr marL="457200" marR="0" lvl="0" indent="-295275" algn="just" rtl="0">
                <a:lnSpc>
                  <a:spcPct val="150000"/>
                </a:lnSpc>
                <a:spcBef>
                  <a:spcPts val="0"/>
                </a:spcBef>
                <a:spcAft>
                  <a:spcPts val="0"/>
                </a:spcAft>
                <a:buClr>
                  <a:srgbClr val="000000"/>
                </a:buClr>
                <a:buSzPts val="1050"/>
                <a:buFont typeface="Roboto" panose="02000000000000000000"/>
                <a:buChar char="●"/>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Fashion</a:t>
              </a:r>
              <a:endPar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457200" marR="0" lvl="0" indent="-295275" algn="just" rtl="0">
                <a:lnSpc>
                  <a:spcPct val="150000"/>
                </a:lnSpc>
                <a:spcBef>
                  <a:spcPts val="0"/>
                </a:spcBef>
                <a:spcAft>
                  <a:spcPts val="0"/>
                </a:spcAft>
                <a:buClr>
                  <a:srgbClr val="000000"/>
                </a:buClr>
                <a:buSzPts val="1050"/>
                <a:buFont typeface="Roboto" panose="02000000000000000000"/>
                <a:buChar char="●"/>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Grocery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7" name="Google Shape;487;p43"/>
          <p:cNvGrpSpPr/>
          <p:nvPr/>
        </p:nvGrpSpPr>
        <p:grpSpPr>
          <a:xfrm>
            <a:off x="803434" y="3253875"/>
            <a:ext cx="3369105" cy="1289304"/>
            <a:chOff x="270034" y="3400630"/>
            <a:chExt cx="3369105" cy="1289304"/>
          </a:xfrm>
        </p:grpSpPr>
        <p:sp>
          <p:nvSpPr>
            <p:cNvPr id="488" name="Google Shape;488;p43"/>
            <p:cNvSpPr/>
            <p:nvPr/>
          </p:nvSpPr>
          <p:spPr>
            <a:xfrm>
              <a:off x="270034" y="3400630"/>
              <a:ext cx="111418" cy="1289304"/>
            </a:xfrm>
            <a:prstGeom prst="roundRect">
              <a:avLst>
                <a:gd name="adj" fmla="val 16667"/>
              </a:avLst>
            </a:prstGeom>
            <a:solidFill>
              <a:srgbClr val="3C7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9" name="Google Shape;489;p43"/>
            <p:cNvSpPr txBox="1"/>
            <p:nvPr/>
          </p:nvSpPr>
          <p:spPr>
            <a:xfrm>
              <a:off x="553136" y="3419726"/>
              <a:ext cx="1164542" cy="307777"/>
            </a:xfrm>
            <a:prstGeom prst="rect">
              <a:avLst/>
            </a:prstGeom>
            <a:noFill/>
            <a:ln>
              <a:noFill/>
            </a:ln>
          </p:spPr>
          <p:txBody>
            <a:bodyPr spcFirstLastPara="1" wrap="square" lIns="0" tIns="45700" rIns="0" bIns="45700" anchor="b"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Roboto" panose="02000000000000000000"/>
                  <a:ea typeface="Roboto" panose="02000000000000000000"/>
                  <a:cs typeface="Roboto" panose="02000000000000000000"/>
                  <a:sym typeface="Roboto" panose="02000000000000000000"/>
                </a:rPr>
                <a:t>Wholesaler</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0" name="Google Shape;490;p43"/>
            <p:cNvSpPr txBox="1"/>
            <p:nvPr/>
          </p:nvSpPr>
          <p:spPr>
            <a:xfrm>
              <a:off x="712939" y="3771618"/>
              <a:ext cx="2926200" cy="253800"/>
            </a:xfrm>
            <a:prstGeom prst="rect">
              <a:avLst/>
            </a:prstGeom>
            <a:noFill/>
            <a:ln>
              <a:noFill/>
            </a:ln>
          </p:spPr>
          <p:txBody>
            <a:bodyPr spcFirstLastPara="1" wrap="square" lIns="0" tIns="45700" rIns="0" bIns="45700" anchor="t" anchorCtr="0">
              <a:spAutoFit/>
            </a:bodyPr>
            <a:lstStyle/>
            <a:p>
              <a:pPr marL="228600" marR="0" lvl="0" indent="-228600" algn="just" rtl="0">
                <a:lnSpc>
                  <a:spcPct val="150000"/>
                </a:lnSpc>
                <a:spcBef>
                  <a:spcPts val="0"/>
                </a:spcBef>
                <a:spcAft>
                  <a:spcPts val="0"/>
                </a:spcAft>
                <a:buClr>
                  <a:srgbClr val="000000"/>
                </a:buClr>
                <a:buSzPts val="1050"/>
                <a:buFont typeface="Arial" panose="020B0604020202020204"/>
                <a:buChar char="●"/>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Wholesale Mall</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91" name="Google Shape;491;p43"/>
          <p:cNvSpPr/>
          <p:nvPr/>
        </p:nvSpPr>
        <p:spPr>
          <a:xfrm>
            <a:off x="6813245" y="3466982"/>
            <a:ext cx="419605" cy="394860"/>
          </a:xfrm>
          <a:custGeom>
            <a:avLst/>
            <a:gdLst/>
            <a:ahLst/>
            <a:cxnLst/>
            <a:rect l="l" t="t" r="r" b="b"/>
            <a:pathLst>
              <a:path w="759906" h="760264" extrusionOk="0">
                <a:moveTo>
                  <a:pt x="385856" y="32"/>
                </a:moveTo>
                <a:cubicBezTo>
                  <a:pt x="562542" y="2314"/>
                  <a:pt x="718705" y="128970"/>
                  <a:pt x="753337" y="309409"/>
                </a:cubicBezTo>
                <a:cubicBezTo>
                  <a:pt x="791869" y="515782"/>
                  <a:pt x="657007" y="714037"/>
                  <a:pt x="450735" y="753688"/>
                </a:cubicBezTo>
                <a:cubicBezTo>
                  <a:pt x="244463" y="792246"/>
                  <a:pt x="46149" y="657370"/>
                  <a:pt x="6570" y="451154"/>
                </a:cubicBezTo>
                <a:cubicBezTo>
                  <a:pt x="-31962" y="244781"/>
                  <a:pt x="102900" y="46526"/>
                  <a:pt x="309172" y="6875"/>
                </a:cubicBezTo>
                <a:cubicBezTo>
                  <a:pt x="334956" y="1919"/>
                  <a:pt x="360616" y="-294"/>
                  <a:pt x="385856" y="32"/>
                </a:cubicBezTo>
                <a:close/>
              </a:path>
            </a:pathLst>
          </a:custGeom>
          <a:solidFill>
            <a:srgbClr val="FFFFFF"/>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492" name="Google Shape;492;p43"/>
          <p:cNvGrpSpPr/>
          <p:nvPr/>
        </p:nvGrpSpPr>
        <p:grpSpPr>
          <a:xfrm>
            <a:off x="7576957" y="1392229"/>
            <a:ext cx="1599888" cy="1853566"/>
            <a:chOff x="7576957" y="1392229"/>
            <a:chExt cx="1599888" cy="1853566"/>
          </a:xfrm>
        </p:grpSpPr>
        <p:sp>
          <p:nvSpPr>
            <p:cNvPr id="493" name="Google Shape;493;p43"/>
            <p:cNvSpPr/>
            <p:nvPr/>
          </p:nvSpPr>
          <p:spPr>
            <a:xfrm>
              <a:off x="7576957" y="1392229"/>
              <a:ext cx="1599888" cy="1853566"/>
            </a:xfrm>
            <a:custGeom>
              <a:avLst/>
              <a:gdLst/>
              <a:ahLst/>
              <a:cxnLst/>
              <a:rect l="l" t="t" r="r" b="b"/>
              <a:pathLst>
                <a:path w="20923" h="21327" extrusionOk="0">
                  <a:moveTo>
                    <a:pt x="9004" y="2445"/>
                  </a:moveTo>
                  <a:cubicBezTo>
                    <a:pt x="8236" y="748"/>
                    <a:pt x="6071" y="-273"/>
                    <a:pt x="3864" y="65"/>
                  </a:cubicBezTo>
                  <a:lnTo>
                    <a:pt x="3706" y="90"/>
                  </a:lnTo>
                  <a:cubicBezTo>
                    <a:pt x="963" y="504"/>
                    <a:pt x="-677" y="2791"/>
                    <a:pt x="269" y="4901"/>
                  </a:cubicBezTo>
                  <a:cubicBezTo>
                    <a:pt x="3748" y="12734"/>
                    <a:pt x="11495" y="18677"/>
                    <a:pt x="20923" y="21327"/>
                  </a:cubicBezTo>
                  <a:lnTo>
                    <a:pt x="20923" y="13266"/>
                  </a:lnTo>
                  <a:cubicBezTo>
                    <a:pt x="15499" y="11038"/>
                    <a:pt x="11158" y="7231"/>
                    <a:pt x="9004" y="2445"/>
                  </a:cubicBezTo>
                  <a:close/>
                  <a:moveTo>
                    <a:pt x="5262" y="6488"/>
                  </a:moveTo>
                  <a:cubicBezTo>
                    <a:pt x="3349" y="6775"/>
                    <a:pt x="1509" y="5771"/>
                    <a:pt x="1141" y="4234"/>
                  </a:cubicBezTo>
                  <a:cubicBezTo>
                    <a:pt x="784" y="2698"/>
                    <a:pt x="2035" y="1221"/>
                    <a:pt x="3948" y="926"/>
                  </a:cubicBezTo>
                  <a:cubicBezTo>
                    <a:pt x="5861" y="639"/>
                    <a:pt x="7700" y="1643"/>
                    <a:pt x="8068" y="3179"/>
                  </a:cubicBezTo>
                  <a:cubicBezTo>
                    <a:pt x="8425" y="4716"/>
                    <a:pt x="7175" y="6201"/>
                    <a:pt x="5262" y="6488"/>
                  </a:cubicBezTo>
                  <a:close/>
                </a:path>
              </a:pathLst>
            </a:custGeom>
            <a:solidFill>
              <a:srgbClr val="6AA84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3000"/>
                <a:buFont typeface="Arial" panose="020B0604020202020204"/>
                <a:buNone/>
              </a:pPr>
              <a:endParaRPr sz="30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494" name="Google Shape;494;p43" descr="Icon&#10;&#10;Description automatically generated"/>
            <p:cNvPicPr preferRelativeResize="0"/>
            <p:nvPr/>
          </p:nvPicPr>
          <p:blipFill rotWithShape="1">
            <a:blip r:embed="rId4"/>
            <a:srcRect/>
            <a:stretch>
              <a:fillRect/>
            </a:stretch>
          </p:blipFill>
          <p:spPr>
            <a:xfrm>
              <a:off x="7758260" y="1520667"/>
              <a:ext cx="326860" cy="326860"/>
            </a:xfrm>
            <a:prstGeom prst="rect">
              <a:avLst/>
            </a:prstGeom>
            <a:noFill/>
            <a:ln>
              <a:noFill/>
            </a:ln>
          </p:spPr>
        </p:pic>
      </p:grpSp>
      <p:grpSp>
        <p:nvGrpSpPr>
          <p:cNvPr id="495" name="Google Shape;495;p43"/>
          <p:cNvGrpSpPr/>
          <p:nvPr/>
        </p:nvGrpSpPr>
        <p:grpSpPr>
          <a:xfrm>
            <a:off x="7252706" y="2367938"/>
            <a:ext cx="1924139" cy="1641678"/>
            <a:chOff x="7252706" y="2367938"/>
            <a:chExt cx="1924139" cy="1641678"/>
          </a:xfrm>
        </p:grpSpPr>
        <p:sp>
          <p:nvSpPr>
            <p:cNvPr id="496" name="Google Shape;496;p43"/>
            <p:cNvSpPr/>
            <p:nvPr/>
          </p:nvSpPr>
          <p:spPr>
            <a:xfrm>
              <a:off x="7252706" y="2367938"/>
              <a:ext cx="1924139" cy="1641678"/>
            </a:xfrm>
            <a:custGeom>
              <a:avLst/>
              <a:gdLst/>
              <a:ahLst/>
              <a:cxnLst/>
              <a:rect l="l" t="t" r="r" b="b"/>
              <a:pathLst>
                <a:path w="20685" h="21378" extrusionOk="0">
                  <a:moveTo>
                    <a:pt x="6861" y="1631"/>
                  </a:moveTo>
                  <a:cubicBezTo>
                    <a:pt x="5997" y="380"/>
                    <a:pt x="4563" y="-222"/>
                    <a:pt x="3163" y="74"/>
                  </a:cubicBezTo>
                  <a:lnTo>
                    <a:pt x="3051" y="103"/>
                  </a:lnTo>
                  <a:cubicBezTo>
                    <a:pt x="338" y="676"/>
                    <a:pt x="-915" y="4201"/>
                    <a:pt x="753" y="6637"/>
                  </a:cubicBezTo>
                  <a:cubicBezTo>
                    <a:pt x="5686" y="13869"/>
                    <a:pt x="12736" y="19095"/>
                    <a:pt x="20685" y="21378"/>
                  </a:cubicBezTo>
                  <a:lnTo>
                    <a:pt x="20685" y="12608"/>
                  </a:lnTo>
                  <a:cubicBezTo>
                    <a:pt x="15199" y="10573"/>
                    <a:pt x="10360" y="6742"/>
                    <a:pt x="6861" y="1631"/>
                  </a:cubicBezTo>
                  <a:close/>
                  <a:moveTo>
                    <a:pt x="4295" y="7316"/>
                  </a:moveTo>
                  <a:cubicBezTo>
                    <a:pt x="2722" y="7640"/>
                    <a:pt x="1210" y="6504"/>
                    <a:pt x="908" y="4765"/>
                  </a:cubicBezTo>
                  <a:cubicBezTo>
                    <a:pt x="614" y="3026"/>
                    <a:pt x="1642" y="1354"/>
                    <a:pt x="3215" y="1020"/>
                  </a:cubicBezTo>
                  <a:cubicBezTo>
                    <a:pt x="4787" y="695"/>
                    <a:pt x="6299" y="1832"/>
                    <a:pt x="6602" y="3571"/>
                  </a:cubicBezTo>
                  <a:cubicBezTo>
                    <a:pt x="6904" y="5309"/>
                    <a:pt x="5867" y="6981"/>
                    <a:pt x="4295" y="7316"/>
                  </a:cubicBezTo>
                  <a:close/>
                </a:path>
              </a:pathLst>
            </a:custGeom>
            <a:solidFill>
              <a:srgbClr val="F7931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3000"/>
                <a:buFont typeface="Arial" panose="020B0604020202020204"/>
                <a:buNone/>
              </a:pPr>
              <a:endParaRPr sz="30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497" name="Google Shape;497;p43"/>
            <p:cNvPicPr preferRelativeResize="0"/>
            <p:nvPr/>
          </p:nvPicPr>
          <p:blipFill rotWithShape="1">
            <a:blip r:embed="rId5"/>
            <a:srcRect/>
            <a:stretch>
              <a:fillRect/>
            </a:stretch>
          </p:blipFill>
          <p:spPr>
            <a:xfrm>
              <a:off x="7438241" y="2522284"/>
              <a:ext cx="326860" cy="326860"/>
            </a:xfrm>
            <a:prstGeom prst="rect">
              <a:avLst/>
            </a:prstGeom>
            <a:noFill/>
            <a:ln>
              <a:noFill/>
            </a:ln>
          </p:spPr>
        </p:pic>
      </p:grpSp>
      <p:grpSp>
        <p:nvGrpSpPr>
          <p:cNvPr id="498" name="Google Shape;498;p43"/>
          <p:cNvGrpSpPr/>
          <p:nvPr/>
        </p:nvGrpSpPr>
        <p:grpSpPr>
          <a:xfrm>
            <a:off x="6183792" y="2118510"/>
            <a:ext cx="2993053" cy="2615656"/>
            <a:chOff x="6183792" y="2118510"/>
            <a:chExt cx="2993053" cy="2615656"/>
          </a:xfrm>
        </p:grpSpPr>
        <p:sp>
          <p:nvSpPr>
            <p:cNvPr id="499" name="Google Shape;499;p43"/>
            <p:cNvSpPr/>
            <p:nvPr/>
          </p:nvSpPr>
          <p:spPr>
            <a:xfrm>
              <a:off x="6183792" y="2118510"/>
              <a:ext cx="2993053" cy="2615656"/>
            </a:xfrm>
            <a:custGeom>
              <a:avLst/>
              <a:gdLst/>
              <a:ahLst/>
              <a:cxnLst/>
              <a:rect l="l" t="t" r="r" b="b"/>
              <a:pathLst>
                <a:path w="21168" h="21422" extrusionOk="0">
                  <a:moveTo>
                    <a:pt x="4792" y="1546"/>
                  </a:moveTo>
                  <a:cubicBezTo>
                    <a:pt x="4326" y="447"/>
                    <a:pt x="3206" y="-178"/>
                    <a:pt x="2086" y="44"/>
                  </a:cubicBezTo>
                  <a:lnTo>
                    <a:pt x="2001" y="62"/>
                  </a:lnTo>
                  <a:cubicBezTo>
                    <a:pt x="438" y="375"/>
                    <a:pt x="-432" y="2147"/>
                    <a:pt x="216" y="3679"/>
                  </a:cubicBezTo>
                  <a:cubicBezTo>
                    <a:pt x="4098" y="12872"/>
                    <a:pt x="11994" y="19439"/>
                    <a:pt x="21168" y="21422"/>
                  </a:cubicBezTo>
                  <a:lnTo>
                    <a:pt x="21168" y="16002"/>
                  </a:lnTo>
                  <a:cubicBezTo>
                    <a:pt x="13995" y="14116"/>
                    <a:pt x="7873" y="8822"/>
                    <a:pt x="4792" y="1546"/>
                  </a:cubicBezTo>
                  <a:close/>
                  <a:moveTo>
                    <a:pt x="2808" y="4539"/>
                  </a:moveTo>
                  <a:cubicBezTo>
                    <a:pt x="1773" y="4743"/>
                    <a:pt x="779" y="4028"/>
                    <a:pt x="580" y="2934"/>
                  </a:cubicBezTo>
                  <a:cubicBezTo>
                    <a:pt x="387" y="1841"/>
                    <a:pt x="1063" y="789"/>
                    <a:pt x="2097" y="579"/>
                  </a:cubicBezTo>
                  <a:cubicBezTo>
                    <a:pt x="3132" y="375"/>
                    <a:pt x="4127" y="1090"/>
                    <a:pt x="4326" y="2183"/>
                  </a:cubicBezTo>
                  <a:cubicBezTo>
                    <a:pt x="4519" y="3283"/>
                    <a:pt x="3843" y="4334"/>
                    <a:pt x="2808" y="4539"/>
                  </a:cubicBezTo>
                  <a:close/>
                </a:path>
              </a:pathLst>
            </a:custGeom>
            <a:solidFill>
              <a:srgbClr val="3C7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3000"/>
                <a:buFont typeface="Arial" panose="020B0604020202020204"/>
                <a:buNone/>
              </a:pPr>
              <a:endParaRPr sz="30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500" name="Google Shape;500;p43"/>
            <p:cNvPicPr preferRelativeResize="0"/>
            <p:nvPr/>
          </p:nvPicPr>
          <p:blipFill rotWithShape="1">
            <a:blip r:embed="rId6"/>
            <a:srcRect/>
            <a:stretch>
              <a:fillRect/>
            </a:stretch>
          </p:blipFill>
          <p:spPr>
            <a:xfrm>
              <a:off x="6360339" y="2241948"/>
              <a:ext cx="326860" cy="326860"/>
            </a:xfrm>
            <a:prstGeom prst="rect">
              <a:avLst/>
            </a:prstGeom>
            <a:noFill/>
            <a:ln>
              <a:noFill/>
            </a:ln>
          </p:spPr>
        </p:pic>
      </p:grpSp>
      <p:sp>
        <p:nvSpPr>
          <p:cNvPr id="501" name="Google Shape;501;p43"/>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502" name="Google Shape;502;p43"/>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06" name="Shape 506"/>
        <p:cNvGrpSpPr/>
        <p:nvPr/>
      </p:nvGrpSpPr>
      <p:grpSpPr>
        <a:xfrm>
          <a:off x="0" y="0"/>
          <a:ext cx="0" cy="0"/>
          <a:chOff x="0" y="0"/>
          <a:chExt cx="0" cy="0"/>
        </a:xfrm>
      </p:grpSpPr>
      <p:sp>
        <p:nvSpPr>
          <p:cNvPr id="507" name="Google Shape;507;p44"/>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508" name="Google Shape;508;p44"/>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509" name="Google Shape;509;p44"/>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510" name="Google Shape;510;p44"/>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Retail: Offline</a:t>
            </a:r>
            <a:endParaRPr sz="2000" b="1" i="0" u="none" strike="noStrike" cap="none">
              <a:solidFill>
                <a:srgbClr val="FF9419"/>
              </a:solidFill>
              <a:latin typeface="Signika"/>
              <a:ea typeface="Signika"/>
              <a:cs typeface="Signika"/>
              <a:sym typeface="Signika"/>
            </a:endParaRPr>
          </a:p>
        </p:txBody>
      </p:sp>
      <p:sp>
        <p:nvSpPr>
          <p:cNvPr id="511" name="Google Shape;511;p44"/>
          <p:cNvSpPr txBox="1"/>
          <p:nvPr/>
        </p:nvSpPr>
        <p:spPr>
          <a:xfrm>
            <a:off x="67575" y="843100"/>
            <a:ext cx="7792500" cy="43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500"/>
              <a:buFont typeface="Roboto" panose="02000000000000000000"/>
              <a:buNone/>
            </a:pPr>
            <a:r>
              <a:rPr lang="en-US" sz="1400" i="0" u="none" strike="noStrike" cap="none">
                <a:solidFill>
                  <a:srgbClr val="000000"/>
                </a:solidFill>
                <a:latin typeface="Roboto" panose="02000000000000000000"/>
                <a:ea typeface="Roboto" panose="02000000000000000000"/>
                <a:cs typeface="Roboto" panose="02000000000000000000"/>
                <a:sym typeface="Roboto" panose="02000000000000000000"/>
              </a:rPr>
              <a:t>An offline retailer is a retailer that sell products through a store front location in-person.</a:t>
            </a:r>
            <a:endParaRPr sz="14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cxnSp>
        <p:nvCxnSpPr>
          <p:cNvPr id="512" name="Google Shape;512;p44"/>
          <p:cNvCxnSpPr>
            <a:stCxn id="513" idx="2"/>
            <a:endCxn id="514" idx="0"/>
          </p:cNvCxnSpPr>
          <p:nvPr/>
        </p:nvCxnSpPr>
        <p:spPr>
          <a:xfrm>
            <a:off x="5388072" y="2806181"/>
            <a:ext cx="0" cy="383100"/>
          </a:xfrm>
          <a:prstGeom prst="straightConnector1">
            <a:avLst/>
          </a:prstGeom>
          <a:noFill/>
          <a:ln w="19050" cap="flat" cmpd="sng">
            <a:solidFill>
              <a:srgbClr val="999999"/>
            </a:solidFill>
            <a:prstDash val="dash"/>
            <a:round/>
            <a:headEnd type="none" w="sm" len="sm"/>
            <a:tailEnd type="triangle" w="med" len="med"/>
          </a:ln>
        </p:spPr>
      </p:cxnSp>
      <p:cxnSp>
        <p:nvCxnSpPr>
          <p:cNvPr id="515" name="Google Shape;515;p44"/>
          <p:cNvCxnSpPr>
            <a:stCxn id="516" idx="0"/>
            <a:endCxn id="517" idx="2"/>
          </p:cNvCxnSpPr>
          <p:nvPr/>
        </p:nvCxnSpPr>
        <p:spPr>
          <a:xfrm rot="10800000">
            <a:off x="6966322" y="2806181"/>
            <a:ext cx="7200" cy="375900"/>
          </a:xfrm>
          <a:prstGeom prst="straightConnector1">
            <a:avLst/>
          </a:prstGeom>
          <a:noFill/>
          <a:ln w="19050" cap="flat" cmpd="sng">
            <a:solidFill>
              <a:srgbClr val="999999"/>
            </a:solidFill>
            <a:prstDash val="dash"/>
            <a:round/>
            <a:headEnd type="none" w="sm" len="sm"/>
            <a:tailEnd type="triangle" w="med" len="med"/>
          </a:ln>
        </p:spPr>
      </p:cxnSp>
      <p:grpSp>
        <p:nvGrpSpPr>
          <p:cNvPr id="518" name="Google Shape;518;p44"/>
          <p:cNvGrpSpPr/>
          <p:nvPr/>
        </p:nvGrpSpPr>
        <p:grpSpPr>
          <a:xfrm>
            <a:off x="4753092" y="1610793"/>
            <a:ext cx="2842681" cy="344700"/>
            <a:chOff x="3665016" y="828543"/>
            <a:chExt cx="1533600" cy="344700"/>
          </a:xfrm>
        </p:grpSpPr>
        <p:sp>
          <p:nvSpPr>
            <p:cNvPr id="519" name="Google Shape;519;p44"/>
            <p:cNvSpPr/>
            <p:nvPr/>
          </p:nvSpPr>
          <p:spPr>
            <a:xfrm>
              <a:off x="3665016" y="828543"/>
              <a:ext cx="1533600" cy="344700"/>
            </a:xfrm>
            <a:prstGeom prst="rect">
              <a:avLst/>
            </a:prstGeom>
            <a:solidFill>
              <a:srgbClr val="6AA84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0" name="Google Shape;520;p44"/>
            <p:cNvSpPr txBox="1"/>
            <p:nvPr/>
          </p:nvSpPr>
          <p:spPr>
            <a:xfrm>
              <a:off x="3700710" y="858598"/>
              <a:ext cx="1462200" cy="276900"/>
            </a:xfrm>
            <a:prstGeom prst="rect">
              <a:avLst/>
            </a:prstGeom>
            <a:solidFill>
              <a:srgbClr val="6AA84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rgbClr val="FFFFFF"/>
                  </a:solidFill>
                  <a:latin typeface="Roboto" panose="02000000000000000000"/>
                  <a:ea typeface="Roboto" panose="02000000000000000000"/>
                  <a:cs typeface="Roboto" panose="02000000000000000000"/>
                  <a:sym typeface="Roboto" panose="02000000000000000000"/>
                </a:rPr>
                <a:t>Customer Journey</a:t>
              </a: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513" name="Google Shape;513;p44"/>
          <p:cNvSpPr/>
          <p:nvPr/>
        </p:nvSpPr>
        <p:spPr>
          <a:xfrm>
            <a:off x="4794072" y="2244281"/>
            <a:ext cx="1188000" cy="5619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21" name="Google Shape;521;p44"/>
          <p:cNvSpPr txBox="1"/>
          <p:nvPr/>
        </p:nvSpPr>
        <p:spPr>
          <a:xfrm>
            <a:off x="4798433" y="2305337"/>
            <a:ext cx="1179300" cy="4398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50" i="0" u="none" strike="noStrike" cap="none">
                <a:solidFill>
                  <a:srgbClr val="000000"/>
                </a:solidFill>
                <a:latin typeface="Roboto" panose="02000000000000000000"/>
                <a:ea typeface="Roboto" panose="02000000000000000000"/>
                <a:cs typeface="Roboto" panose="02000000000000000000"/>
                <a:sym typeface="Roboto" panose="02000000000000000000"/>
              </a:rPr>
              <a:t>Customer enters the store.</a:t>
            </a:r>
            <a:endParaRPr sz="14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514" name="Google Shape;514;p44"/>
          <p:cNvSpPr/>
          <p:nvPr/>
        </p:nvSpPr>
        <p:spPr>
          <a:xfrm>
            <a:off x="4794072" y="3189181"/>
            <a:ext cx="1188000" cy="5619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22" name="Google Shape;522;p44"/>
          <p:cNvSpPr txBox="1"/>
          <p:nvPr/>
        </p:nvSpPr>
        <p:spPr>
          <a:xfrm>
            <a:off x="4798430" y="3249126"/>
            <a:ext cx="1179300" cy="4398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Customer selects the item.</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7" name="Google Shape;517;p44"/>
          <p:cNvSpPr/>
          <p:nvPr/>
        </p:nvSpPr>
        <p:spPr>
          <a:xfrm>
            <a:off x="6372322" y="2244268"/>
            <a:ext cx="1188000" cy="5619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23" name="Google Shape;523;p44"/>
          <p:cNvSpPr txBox="1"/>
          <p:nvPr/>
        </p:nvSpPr>
        <p:spPr>
          <a:xfrm>
            <a:off x="6376683" y="2305325"/>
            <a:ext cx="1179300" cy="4398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50" i="0" u="none" strike="noStrike" cap="none">
                <a:solidFill>
                  <a:srgbClr val="000000"/>
                </a:solidFill>
                <a:latin typeface="Roboto" panose="02000000000000000000"/>
                <a:ea typeface="Roboto" panose="02000000000000000000"/>
                <a:cs typeface="Roboto" panose="02000000000000000000"/>
                <a:sym typeface="Roboto" panose="02000000000000000000"/>
              </a:rPr>
              <a:t>Customer e</a:t>
            </a:r>
            <a:r>
              <a:rPr lang="en-US" sz="1050">
                <a:latin typeface="Roboto" panose="02000000000000000000"/>
                <a:ea typeface="Roboto" panose="02000000000000000000"/>
                <a:cs typeface="Roboto" panose="02000000000000000000"/>
                <a:sym typeface="Roboto" panose="02000000000000000000"/>
              </a:rPr>
              <a:t>xit</a:t>
            </a:r>
            <a:r>
              <a:rPr lang="en-US" sz="1050" i="0" u="none" strike="noStrike" cap="none">
                <a:solidFill>
                  <a:srgbClr val="000000"/>
                </a:solidFill>
                <a:latin typeface="Roboto" panose="02000000000000000000"/>
                <a:ea typeface="Roboto" panose="02000000000000000000"/>
                <a:cs typeface="Roboto" panose="02000000000000000000"/>
                <a:sym typeface="Roboto" panose="02000000000000000000"/>
              </a:rPr>
              <a:t>s the store.</a:t>
            </a:r>
            <a:endParaRPr sz="14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516" name="Google Shape;516;p44"/>
          <p:cNvSpPr/>
          <p:nvPr/>
        </p:nvSpPr>
        <p:spPr>
          <a:xfrm>
            <a:off x="6379522" y="3182081"/>
            <a:ext cx="1188000" cy="5619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24" name="Google Shape;524;p44"/>
          <p:cNvSpPr txBox="1"/>
          <p:nvPr/>
        </p:nvSpPr>
        <p:spPr>
          <a:xfrm>
            <a:off x="6353875" y="3156125"/>
            <a:ext cx="1224900" cy="6258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Customer makes    payment at cashier counter.</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525" name="Google Shape;525;p44"/>
          <p:cNvPicPr preferRelativeResize="0"/>
          <p:nvPr/>
        </p:nvPicPr>
        <p:blipFill rotWithShape="1">
          <a:blip r:embed="rId3"/>
          <a:srcRect l="9828"/>
          <a:stretch>
            <a:fillRect/>
          </a:stretch>
        </p:blipFill>
        <p:spPr>
          <a:xfrm>
            <a:off x="7138573" y="3636575"/>
            <a:ext cx="1889978" cy="1572000"/>
          </a:xfrm>
          <a:prstGeom prst="rect">
            <a:avLst/>
          </a:prstGeom>
          <a:noFill/>
          <a:ln>
            <a:noFill/>
          </a:ln>
        </p:spPr>
      </p:pic>
      <p:cxnSp>
        <p:nvCxnSpPr>
          <p:cNvPr id="526" name="Google Shape;526;p44"/>
          <p:cNvCxnSpPr>
            <a:stCxn id="522" idx="3"/>
            <a:endCxn id="524" idx="1"/>
          </p:cNvCxnSpPr>
          <p:nvPr/>
        </p:nvCxnSpPr>
        <p:spPr>
          <a:xfrm>
            <a:off x="5977730" y="3469026"/>
            <a:ext cx="376200" cy="0"/>
          </a:xfrm>
          <a:prstGeom prst="straightConnector1">
            <a:avLst/>
          </a:prstGeom>
          <a:noFill/>
          <a:ln w="19050" cap="flat" cmpd="sng">
            <a:solidFill>
              <a:srgbClr val="999999"/>
            </a:solidFill>
            <a:prstDash val="dash"/>
            <a:round/>
            <a:headEnd type="none" w="sm" len="sm"/>
            <a:tailEnd type="triangle" w="med" len="med"/>
          </a:ln>
        </p:spPr>
      </p:cxnSp>
      <p:grpSp>
        <p:nvGrpSpPr>
          <p:cNvPr id="527" name="Google Shape;527;p44"/>
          <p:cNvGrpSpPr/>
          <p:nvPr/>
        </p:nvGrpSpPr>
        <p:grpSpPr>
          <a:xfrm>
            <a:off x="948082" y="1610800"/>
            <a:ext cx="3064133" cy="344700"/>
            <a:chOff x="3665016" y="828543"/>
            <a:chExt cx="1533600" cy="344700"/>
          </a:xfrm>
        </p:grpSpPr>
        <p:sp>
          <p:nvSpPr>
            <p:cNvPr id="528" name="Google Shape;528;p44"/>
            <p:cNvSpPr/>
            <p:nvPr/>
          </p:nvSpPr>
          <p:spPr>
            <a:xfrm>
              <a:off x="3665016" y="828543"/>
              <a:ext cx="1533600" cy="344700"/>
            </a:xfrm>
            <a:prstGeom prst="rect">
              <a:avLst/>
            </a:prstGeom>
            <a:solidFill>
              <a:srgbClr val="CCCC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9" name="Google Shape;529;p44"/>
            <p:cNvSpPr txBox="1"/>
            <p:nvPr/>
          </p:nvSpPr>
          <p:spPr>
            <a:xfrm>
              <a:off x="3665016" y="874893"/>
              <a:ext cx="1533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100" b="1" i="0" u="none" strike="noStrike" cap="none">
                  <a:solidFill>
                    <a:srgbClr val="000000"/>
                  </a:solidFill>
                  <a:latin typeface="Roboto" panose="02000000000000000000"/>
                  <a:ea typeface="Roboto" panose="02000000000000000000"/>
                  <a:cs typeface="Roboto" panose="02000000000000000000"/>
                  <a:sym typeface="Roboto" panose="02000000000000000000"/>
                </a:rPr>
                <a:t>Examples of offline retailers using St</a:t>
              </a:r>
              <a:r>
                <a:rPr lang="en-US" sz="1100" b="1">
                  <a:latin typeface="Roboto" panose="02000000000000000000"/>
                  <a:ea typeface="Roboto" panose="02000000000000000000"/>
                  <a:cs typeface="Roboto" panose="02000000000000000000"/>
                  <a:sym typeface="Roboto" panose="02000000000000000000"/>
                </a:rPr>
                <a:t>oreHub</a:t>
              </a:r>
              <a:r>
                <a:rPr lang="en-US" sz="1100" b="1" i="0" u="none" strike="noStrike" cap="none">
                  <a:solidFill>
                    <a:srgbClr val="000000"/>
                  </a:solidFill>
                  <a:latin typeface="Roboto" panose="02000000000000000000"/>
                  <a:ea typeface="Roboto" panose="02000000000000000000"/>
                  <a:cs typeface="Roboto" panose="02000000000000000000"/>
                  <a:sym typeface="Roboto" panose="02000000000000000000"/>
                </a:rPr>
                <a:t>:</a:t>
              </a:r>
              <a:endParaRPr sz="11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grpSp>
      <p:pic>
        <p:nvPicPr>
          <p:cNvPr id="530" name="Google Shape;530;p44"/>
          <p:cNvPicPr preferRelativeResize="0"/>
          <p:nvPr/>
        </p:nvPicPr>
        <p:blipFill rotWithShape="1">
          <a:blip r:embed="rId4"/>
          <a:srcRect/>
          <a:stretch>
            <a:fillRect/>
          </a:stretch>
        </p:blipFill>
        <p:spPr>
          <a:xfrm>
            <a:off x="947977" y="2107525"/>
            <a:ext cx="1282393" cy="1405825"/>
          </a:xfrm>
          <a:prstGeom prst="rect">
            <a:avLst/>
          </a:prstGeom>
          <a:noFill/>
          <a:ln w="9525" cap="flat" cmpd="sng">
            <a:solidFill>
              <a:srgbClr val="D9D9D9"/>
            </a:solidFill>
            <a:prstDash val="solid"/>
            <a:round/>
            <a:headEnd type="none" w="sm" len="sm"/>
            <a:tailEnd type="none" w="sm" len="sm"/>
          </a:ln>
        </p:spPr>
      </p:pic>
      <p:pic>
        <p:nvPicPr>
          <p:cNvPr id="531" name="Google Shape;531;p44"/>
          <p:cNvPicPr preferRelativeResize="0"/>
          <p:nvPr/>
        </p:nvPicPr>
        <p:blipFill>
          <a:blip r:embed="rId5"/>
          <a:stretch>
            <a:fillRect/>
          </a:stretch>
        </p:blipFill>
        <p:spPr>
          <a:xfrm>
            <a:off x="2310459" y="2107525"/>
            <a:ext cx="1701613" cy="1405824"/>
          </a:xfrm>
          <a:prstGeom prst="rect">
            <a:avLst/>
          </a:prstGeom>
          <a:noFill/>
          <a:ln w="9525" cap="flat" cmpd="sng">
            <a:solidFill>
              <a:srgbClr val="D9D9D9"/>
            </a:solidFill>
            <a:prstDash val="solid"/>
            <a:round/>
            <a:headEnd type="none" w="sm" len="sm"/>
            <a:tailEnd type="none" w="sm" len="sm"/>
          </a:ln>
        </p:spPr>
      </p:pic>
      <p:pic>
        <p:nvPicPr>
          <p:cNvPr id="532" name="Google Shape;532;p44"/>
          <p:cNvPicPr preferRelativeResize="0"/>
          <p:nvPr/>
        </p:nvPicPr>
        <p:blipFill>
          <a:blip r:embed="rId6"/>
          <a:stretch>
            <a:fillRect/>
          </a:stretch>
        </p:blipFill>
        <p:spPr>
          <a:xfrm>
            <a:off x="947975" y="3589175"/>
            <a:ext cx="1526459" cy="1268050"/>
          </a:xfrm>
          <a:prstGeom prst="rect">
            <a:avLst/>
          </a:prstGeom>
          <a:noFill/>
          <a:ln w="9525" cap="flat" cmpd="sng">
            <a:solidFill>
              <a:srgbClr val="D9D9D9"/>
            </a:solidFill>
            <a:prstDash val="solid"/>
            <a:round/>
            <a:headEnd type="none" w="sm" len="sm"/>
            <a:tailEnd type="none" w="sm" len="sm"/>
          </a:ln>
        </p:spPr>
      </p:pic>
      <p:pic>
        <p:nvPicPr>
          <p:cNvPr id="533" name="Google Shape;533;p44"/>
          <p:cNvPicPr preferRelativeResize="0"/>
          <p:nvPr/>
        </p:nvPicPr>
        <p:blipFill>
          <a:blip r:embed="rId7"/>
          <a:stretch>
            <a:fillRect/>
          </a:stretch>
        </p:blipFill>
        <p:spPr>
          <a:xfrm>
            <a:off x="2569183" y="3589175"/>
            <a:ext cx="1442887" cy="1268050"/>
          </a:xfrm>
          <a:prstGeom prst="rect">
            <a:avLst/>
          </a:prstGeom>
          <a:noFill/>
          <a:ln w="9525" cap="flat" cmpd="sng">
            <a:solidFill>
              <a:srgbClr val="D9D9D9"/>
            </a:solidFill>
            <a:prstDash val="solid"/>
            <a:round/>
            <a:headEnd type="none" w="sm" len="sm"/>
            <a:tailEnd type="none" w="sm" len="sm"/>
          </a:ln>
        </p:spPr>
      </p:pic>
      <p:sp>
        <p:nvSpPr>
          <p:cNvPr id="534" name="Google Shape;534;p44"/>
          <p:cNvSpPr/>
          <p:nvPr/>
        </p:nvSpPr>
        <p:spPr>
          <a:xfrm>
            <a:off x="1522625" y="3277250"/>
            <a:ext cx="7077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Boutique</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
        <p:nvSpPr>
          <p:cNvPr id="535" name="Google Shape;535;p44"/>
          <p:cNvSpPr/>
          <p:nvPr/>
        </p:nvSpPr>
        <p:spPr>
          <a:xfrm>
            <a:off x="2787650" y="3277250"/>
            <a:ext cx="12249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Medical Supplies</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
        <p:nvSpPr>
          <p:cNvPr id="536" name="Google Shape;536;p44"/>
          <p:cNvSpPr/>
          <p:nvPr/>
        </p:nvSpPr>
        <p:spPr>
          <a:xfrm>
            <a:off x="3019575" y="4621125"/>
            <a:ext cx="9927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Grocery Store</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
        <p:nvSpPr>
          <p:cNvPr id="537" name="Google Shape;537;p44"/>
          <p:cNvSpPr/>
          <p:nvPr/>
        </p:nvSpPr>
        <p:spPr>
          <a:xfrm>
            <a:off x="1348825" y="4621125"/>
            <a:ext cx="11259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Beauty</a:t>
            </a:r>
            <a:r>
              <a:rPr lang="en-US" sz="1000" b="1">
                <a:solidFill>
                  <a:srgbClr val="FFFFFF"/>
                </a:solidFill>
                <a:latin typeface="Roboto" panose="02000000000000000000"/>
                <a:ea typeface="Roboto" panose="02000000000000000000"/>
                <a:cs typeface="Roboto" panose="02000000000000000000"/>
                <a:sym typeface="Roboto" panose="02000000000000000000"/>
              </a:rPr>
              <a:t> Supplies</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
        <p:nvSpPr>
          <p:cNvPr id="538" name="Google Shape;538;p44"/>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pic>
        <p:nvPicPr>
          <p:cNvPr id="539" name="Google Shape;539;p44" descr="Image"/>
          <p:cNvPicPr preferRelativeResize="0"/>
          <p:nvPr/>
        </p:nvPicPr>
        <p:blipFill rotWithShape="1">
          <a:blip r:embed="rId8"/>
          <a:srcRect/>
          <a:stretch>
            <a:fillRect/>
          </a:stretch>
        </p:blipFill>
        <p:spPr>
          <a:xfrm>
            <a:off x="947973" y="3665378"/>
            <a:ext cx="266700" cy="167908"/>
          </a:xfrm>
          <a:prstGeom prst="rect">
            <a:avLst/>
          </a:prstGeom>
          <a:noFill/>
          <a:ln>
            <a:noFill/>
          </a:ln>
        </p:spPr>
      </p:pic>
      <p:pic>
        <p:nvPicPr>
          <p:cNvPr id="540" name="Google Shape;540;p44" descr="Image"/>
          <p:cNvPicPr preferRelativeResize="0"/>
          <p:nvPr/>
        </p:nvPicPr>
        <p:blipFill rotWithShape="1">
          <a:blip r:embed="rId8"/>
          <a:srcRect/>
          <a:stretch>
            <a:fillRect/>
          </a:stretch>
        </p:blipFill>
        <p:spPr>
          <a:xfrm>
            <a:off x="2569173" y="3665378"/>
            <a:ext cx="266700" cy="167908"/>
          </a:xfrm>
          <a:prstGeom prst="rect">
            <a:avLst/>
          </a:prstGeom>
          <a:noFill/>
          <a:ln>
            <a:noFill/>
          </a:ln>
        </p:spPr>
      </p:pic>
      <p:pic>
        <p:nvPicPr>
          <p:cNvPr id="541" name="Google Shape;541;p44" descr="Image"/>
          <p:cNvPicPr preferRelativeResize="0"/>
          <p:nvPr/>
        </p:nvPicPr>
        <p:blipFill rotWithShape="1">
          <a:blip r:embed="rId8"/>
          <a:srcRect/>
          <a:stretch>
            <a:fillRect/>
          </a:stretch>
        </p:blipFill>
        <p:spPr>
          <a:xfrm>
            <a:off x="2310448" y="2180940"/>
            <a:ext cx="266700" cy="167908"/>
          </a:xfrm>
          <a:prstGeom prst="rect">
            <a:avLst/>
          </a:prstGeom>
          <a:noFill/>
          <a:ln>
            <a:noFill/>
          </a:ln>
        </p:spPr>
      </p:pic>
      <p:pic>
        <p:nvPicPr>
          <p:cNvPr id="542" name="Google Shape;542;p44" descr="Image"/>
          <p:cNvPicPr preferRelativeResize="0"/>
          <p:nvPr/>
        </p:nvPicPr>
        <p:blipFill rotWithShape="1">
          <a:blip r:embed="rId9"/>
          <a:srcRect/>
          <a:stretch>
            <a:fillRect/>
          </a:stretch>
        </p:blipFill>
        <p:spPr>
          <a:xfrm>
            <a:off x="947975" y="2183722"/>
            <a:ext cx="266700" cy="1835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pic>
        <p:nvPicPr>
          <p:cNvPr id="151" name="Google Shape;151;p26" descr="A glass of beer next to a computer and a glass of beer&#10;&#10;Description automatically generated with low confidence"/>
          <p:cNvPicPr preferRelativeResize="0"/>
          <p:nvPr/>
        </p:nvPicPr>
        <p:blipFill rotWithShape="1">
          <a:blip r:embed="rId1"/>
          <a:srcRect/>
          <a:stretch>
            <a:fillRect/>
          </a:stretch>
        </p:blipFill>
        <p:spPr>
          <a:xfrm>
            <a:off x="0" y="0"/>
            <a:ext cx="9144000" cy="5143500"/>
          </a:xfrm>
          <a:prstGeom prst="rect">
            <a:avLst/>
          </a:prstGeom>
          <a:noFill/>
          <a:ln>
            <a:noFill/>
          </a:ln>
        </p:spPr>
      </p:pic>
      <p:sp>
        <p:nvSpPr>
          <p:cNvPr id="152" name="Google Shape;152;p26"/>
          <p:cNvSpPr txBox="1"/>
          <p:nvPr/>
        </p:nvSpPr>
        <p:spPr>
          <a:xfrm>
            <a:off x="326200" y="3969100"/>
            <a:ext cx="47490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300" b="1">
                <a:latin typeface="Signika"/>
                <a:ea typeface="Signika"/>
                <a:cs typeface="Signika"/>
                <a:sym typeface="Signika"/>
              </a:rPr>
              <a:t>Small Medium Enterprise (SME)</a:t>
            </a:r>
            <a:endParaRPr sz="2300" b="1" i="0" u="none" strike="noStrike" cap="none">
              <a:solidFill>
                <a:srgbClr val="000000"/>
              </a:solidFill>
              <a:latin typeface="Signika"/>
              <a:ea typeface="Signika"/>
              <a:cs typeface="Signika"/>
              <a:sym typeface="Signika"/>
            </a:endParaRPr>
          </a:p>
        </p:txBody>
      </p:sp>
      <p:pic>
        <p:nvPicPr>
          <p:cNvPr id="153" name="Google Shape;153;p26"/>
          <p:cNvPicPr preferRelativeResize="0"/>
          <p:nvPr/>
        </p:nvPicPr>
        <p:blipFill rotWithShape="1">
          <a:blip r:embed="rId2"/>
          <a:srcRect/>
          <a:stretch>
            <a:fillRect/>
          </a:stretch>
        </p:blipFill>
        <p:spPr>
          <a:xfrm>
            <a:off x="5221123" y="3969099"/>
            <a:ext cx="528600" cy="528600"/>
          </a:xfrm>
          <a:prstGeom prst="rect">
            <a:avLst/>
          </a:prstGeom>
          <a:noFill/>
          <a:ln>
            <a:noFill/>
          </a:ln>
        </p:spPr>
      </p:pic>
      <p:pic>
        <p:nvPicPr>
          <p:cNvPr id="154" name="Google Shape;154;p26" descr="Logo, icon&#10;&#10;Description automatically generated"/>
          <p:cNvPicPr preferRelativeResize="0"/>
          <p:nvPr/>
        </p:nvPicPr>
        <p:blipFill rotWithShape="1">
          <a:blip r:embed="rId3"/>
          <a:srcRect/>
          <a:stretch>
            <a:fillRect/>
          </a:stretch>
        </p:blipFill>
        <p:spPr>
          <a:xfrm>
            <a:off x="104100" y="86550"/>
            <a:ext cx="449100" cy="4110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55" name="Google Shape;155;p26"/>
          <p:cNvSpPr txBox="1"/>
          <p:nvPr>
            <p:ph type="sldNum" idx="12"/>
          </p:nvPr>
        </p:nvSpPr>
        <p:spPr>
          <a:xfrm>
            <a:off x="8595302"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46" name="Shape 546"/>
        <p:cNvGrpSpPr/>
        <p:nvPr/>
      </p:nvGrpSpPr>
      <p:grpSpPr>
        <a:xfrm>
          <a:off x="0" y="0"/>
          <a:ext cx="0" cy="0"/>
          <a:chOff x="0" y="0"/>
          <a:chExt cx="0" cy="0"/>
        </a:xfrm>
      </p:grpSpPr>
      <p:pic>
        <p:nvPicPr>
          <p:cNvPr id="547" name="Google Shape;547;p45"/>
          <p:cNvPicPr preferRelativeResize="0"/>
          <p:nvPr/>
        </p:nvPicPr>
        <p:blipFill rotWithShape="1">
          <a:blip r:embed="rId2"/>
          <a:srcRect/>
          <a:stretch>
            <a:fillRect/>
          </a:stretch>
        </p:blipFill>
        <p:spPr>
          <a:xfrm>
            <a:off x="7230950" y="3710275"/>
            <a:ext cx="1781276" cy="1433525"/>
          </a:xfrm>
          <a:prstGeom prst="rect">
            <a:avLst/>
          </a:prstGeom>
          <a:noFill/>
          <a:ln>
            <a:noFill/>
          </a:ln>
        </p:spPr>
      </p:pic>
      <p:sp>
        <p:nvSpPr>
          <p:cNvPr id="548" name="Google Shape;548;p45"/>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9" name="Google Shape;549;p45"/>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Retail: Online</a:t>
            </a:r>
            <a:endParaRPr sz="2000" b="1" i="0" u="none" strike="noStrike" cap="none">
              <a:solidFill>
                <a:srgbClr val="FF9419"/>
              </a:solidFill>
              <a:latin typeface="Signika"/>
              <a:ea typeface="Signika"/>
              <a:cs typeface="Signika"/>
              <a:sym typeface="Signika"/>
            </a:endParaRPr>
          </a:p>
        </p:txBody>
      </p:sp>
      <p:pic>
        <p:nvPicPr>
          <p:cNvPr id="550" name="Google Shape;550;p45"/>
          <p:cNvPicPr preferRelativeResize="0"/>
          <p:nvPr/>
        </p:nvPicPr>
        <p:blipFill rotWithShape="1">
          <a:blip r:embed="rId3"/>
          <a:srcRect/>
          <a:stretch>
            <a:fillRect/>
          </a:stretch>
        </p:blipFill>
        <p:spPr>
          <a:xfrm>
            <a:off x="8296124" y="127133"/>
            <a:ext cx="661065" cy="661065"/>
          </a:xfrm>
          <a:prstGeom prst="rect">
            <a:avLst/>
          </a:prstGeom>
          <a:noFill/>
          <a:ln>
            <a:noFill/>
          </a:ln>
        </p:spPr>
      </p:pic>
      <p:sp>
        <p:nvSpPr>
          <p:cNvPr id="551" name="Google Shape;551;p45"/>
          <p:cNvSpPr txBox="1"/>
          <p:nvPr/>
        </p:nvSpPr>
        <p:spPr>
          <a:xfrm>
            <a:off x="67576" y="843100"/>
            <a:ext cx="7785900" cy="865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500"/>
              <a:buFont typeface="Roboto" panose="02000000000000000000"/>
              <a:buNone/>
            </a:pPr>
            <a:r>
              <a:rPr lang="en-US">
                <a:latin typeface="Roboto" panose="02000000000000000000"/>
                <a:ea typeface="Roboto" panose="02000000000000000000"/>
                <a:cs typeface="Roboto" panose="02000000000000000000"/>
                <a:sym typeface="Roboto" panose="02000000000000000000"/>
              </a:rPr>
              <a:t>Electronic retailing is the sale of goods and services through the internet. It can include business-to-business (B2B) and business-to-consumer (B2C) sales of products and services.</a:t>
            </a:r>
            <a:endParaRPr sz="14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552" name="Google Shape;552;p45"/>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cxnSp>
        <p:nvCxnSpPr>
          <p:cNvPr id="553" name="Google Shape;553;p45"/>
          <p:cNvCxnSpPr>
            <a:stCxn id="554" idx="2"/>
            <a:endCxn id="555" idx="0"/>
          </p:cNvCxnSpPr>
          <p:nvPr/>
        </p:nvCxnSpPr>
        <p:spPr>
          <a:xfrm>
            <a:off x="5287425" y="2962780"/>
            <a:ext cx="0" cy="253200"/>
          </a:xfrm>
          <a:prstGeom prst="straightConnector1">
            <a:avLst/>
          </a:prstGeom>
          <a:noFill/>
          <a:ln w="19050" cap="flat" cmpd="sng">
            <a:solidFill>
              <a:srgbClr val="999999"/>
            </a:solidFill>
            <a:prstDash val="dash"/>
            <a:round/>
            <a:headEnd type="none" w="sm" len="sm"/>
            <a:tailEnd type="triangle" w="med" len="med"/>
          </a:ln>
        </p:spPr>
      </p:cxnSp>
      <p:grpSp>
        <p:nvGrpSpPr>
          <p:cNvPr id="556" name="Google Shape;556;p45"/>
          <p:cNvGrpSpPr/>
          <p:nvPr/>
        </p:nvGrpSpPr>
        <p:grpSpPr>
          <a:xfrm>
            <a:off x="4626514" y="1810602"/>
            <a:ext cx="2959235" cy="344700"/>
            <a:chOff x="3665016" y="828543"/>
            <a:chExt cx="1533600" cy="344700"/>
          </a:xfrm>
        </p:grpSpPr>
        <p:sp>
          <p:nvSpPr>
            <p:cNvPr id="557" name="Google Shape;557;p45"/>
            <p:cNvSpPr/>
            <p:nvPr/>
          </p:nvSpPr>
          <p:spPr>
            <a:xfrm>
              <a:off x="3665016" y="828543"/>
              <a:ext cx="1533600" cy="344700"/>
            </a:xfrm>
            <a:prstGeom prst="rect">
              <a:avLst/>
            </a:prstGeom>
            <a:solidFill>
              <a:srgbClr val="E691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latin typeface="Arial" panose="020B0604020202020204"/>
                <a:ea typeface="Arial" panose="020B0604020202020204"/>
                <a:cs typeface="Arial" panose="020B0604020202020204"/>
                <a:sym typeface="Arial" panose="020B0604020202020204"/>
              </a:endParaRPr>
            </a:p>
          </p:txBody>
        </p:sp>
        <p:sp>
          <p:nvSpPr>
            <p:cNvPr id="558" name="Google Shape;558;p45"/>
            <p:cNvSpPr txBox="1"/>
            <p:nvPr/>
          </p:nvSpPr>
          <p:spPr>
            <a:xfrm>
              <a:off x="3700710" y="858598"/>
              <a:ext cx="14622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none">
                  <a:latin typeface="Roboto" panose="02000000000000000000"/>
                  <a:ea typeface="Roboto" panose="02000000000000000000"/>
                  <a:cs typeface="Roboto" panose="02000000000000000000"/>
                  <a:sym typeface="Roboto" panose="02000000000000000000"/>
                </a:rPr>
                <a:t>Customer Journey</a:t>
              </a:r>
              <a:endParaRPr sz="1400" b="0" i="0" u="none" strike="noStrike" cap="none">
                <a:latin typeface="Arial" panose="020B0604020202020204"/>
                <a:ea typeface="Arial" panose="020B0604020202020204"/>
                <a:cs typeface="Arial" panose="020B0604020202020204"/>
                <a:sym typeface="Arial" panose="020B0604020202020204"/>
              </a:endParaRPr>
            </a:p>
          </p:txBody>
        </p:sp>
      </p:grpSp>
      <p:sp>
        <p:nvSpPr>
          <p:cNvPr id="554" name="Google Shape;554;p45"/>
          <p:cNvSpPr/>
          <p:nvPr/>
        </p:nvSpPr>
        <p:spPr>
          <a:xfrm>
            <a:off x="4669125" y="2367880"/>
            <a:ext cx="1236600" cy="594900"/>
          </a:xfrm>
          <a:prstGeom prst="rect">
            <a:avLst/>
          </a:prstGeom>
          <a:solidFill>
            <a:srgbClr val="FFFFFF"/>
          </a:solidFill>
          <a:ln w="19050"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59" name="Google Shape;559;p45"/>
          <p:cNvSpPr txBox="1"/>
          <p:nvPr/>
        </p:nvSpPr>
        <p:spPr>
          <a:xfrm>
            <a:off x="4722312" y="2358718"/>
            <a:ext cx="1227600" cy="6258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50" i="0" u="none" strike="noStrike" cap="none">
                <a:solidFill>
                  <a:srgbClr val="000000"/>
                </a:solidFill>
                <a:latin typeface="Roboto" panose="02000000000000000000"/>
                <a:ea typeface="Roboto" panose="02000000000000000000"/>
                <a:cs typeface="Roboto" panose="02000000000000000000"/>
                <a:sym typeface="Roboto" panose="02000000000000000000"/>
              </a:rPr>
              <a:t>Customer visits the website / </a:t>
            </a:r>
            <a:r>
              <a:rPr lang="en-US" sz="1050">
                <a:latin typeface="Roboto" panose="02000000000000000000"/>
                <a:ea typeface="Roboto" panose="02000000000000000000"/>
                <a:cs typeface="Roboto" panose="02000000000000000000"/>
                <a:sym typeface="Roboto" panose="02000000000000000000"/>
              </a:rPr>
              <a:t>online stores</a:t>
            </a:r>
            <a:r>
              <a:rPr lang="en-US" sz="1050">
                <a:latin typeface="Roboto" panose="02000000000000000000"/>
                <a:ea typeface="Roboto" panose="02000000000000000000"/>
                <a:cs typeface="Roboto" panose="02000000000000000000"/>
                <a:sym typeface="Roboto" panose="02000000000000000000"/>
              </a:rPr>
              <a:t>.</a:t>
            </a:r>
            <a:endParaRPr sz="14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555" name="Google Shape;555;p45"/>
          <p:cNvSpPr/>
          <p:nvPr/>
        </p:nvSpPr>
        <p:spPr>
          <a:xfrm>
            <a:off x="4669125" y="3215891"/>
            <a:ext cx="1236600" cy="594900"/>
          </a:xfrm>
          <a:prstGeom prst="rect">
            <a:avLst/>
          </a:prstGeom>
          <a:solidFill>
            <a:srgbClr val="FFFFFF"/>
          </a:solidFill>
          <a:ln w="19050"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60" name="Google Shape;560;p45"/>
          <p:cNvSpPr/>
          <p:nvPr/>
        </p:nvSpPr>
        <p:spPr>
          <a:xfrm>
            <a:off x="6304602" y="3202075"/>
            <a:ext cx="1236600" cy="594900"/>
          </a:xfrm>
          <a:prstGeom prst="rect">
            <a:avLst/>
          </a:prstGeom>
          <a:solidFill>
            <a:srgbClr val="FFFFFF"/>
          </a:solidFill>
          <a:ln w="19050"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61" name="Google Shape;561;p45"/>
          <p:cNvSpPr txBox="1"/>
          <p:nvPr/>
        </p:nvSpPr>
        <p:spPr>
          <a:xfrm>
            <a:off x="6285410" y="3177705"/>
            <a:ext cx="1275000" cy="6258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Customer check </a:t>
            </a:r>
            <a:r>
              <a:rPr lang="en-US" sz="1050">
                <a:latin typeface="Roboto" panose="02000000000000000000"/>
                <a:ea typeface="Roboto" panose="02000000000000000000"/>
                <a:cs typeface="Roboto" panose="02000000000000000000"/>
                <a:sym typeface="Roboto" panose="02000000000000000000"/>
              </a:rPr>
              <a:t>out &amp; </a:t>
            </a: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makes    payment online.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2" name="Google Shape;562;p45"/>
          <p:cNvSpPr txBox="1"/>
          <p:nvPr/>
        </p:nvSpPr>
        <p:spPr>
          <a:xfrm>
            <a:off x="4673661" y="3293459"/>
            <a:ext cx="1227600" cy="4398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Customer </a:t>
            </a:r>
            <a:r>
              <a:rPr lang="en-US" sz="1050">
                <a:latin typeface="Roboto" panose="02000000000000000000"/>
                <a:ea typeface="Roboto" panose="02000000000000000000"/>
                <a:cs typeface="Roboto" panose="02000000000000000000"/>
                <a:sym typeface="Roboto" panose="02000000000000000000"/>
              </a:rPr>
              <a:t>looks for an</a:t>
            </a: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 item.</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3" name="Google Shape;563;p45"/>
          <p:cNvSpPr/>
          <p:nvPr/>
        </p:nvSpPr>
        <p:spPr>
          <a:xfrm>
            <a:off x="4669123" y="4042173"/>
            <a:ext cx="1236600" cy="594900"/>
          </a:xfrm>
          <a:prstGeom prst="rect">
            <a:avLst/>
          </a:prstGeom>
          <a:solidFill>
            <a:srgbClr val="FFFFFF"/>
          </a:solidFill>
          <a:ln w="19050"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64" name="Google Shape;564;p45"/>
          <p:cNvSpPr txBox="1"/>
          <p:nvPr/>
        </p:nvSpPr>
        <p:spPr>
          <a:xfrm>
            <a:off x="4511050" y="4026726"/>
            <a:ext cx="1552800" cy="6258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Customer </a:t>
            </a:r>
            <a:r>
              <a:rPr lang="en-US" sz="1050">
                <a:latin typeface="Roboto" panose="02000000000000000000"/>
                <a:ea typeface="Roboto" panose="02000000000000000000"/>
                <a:cs typeface="Roboto" panose="02000000000000000000"/>
                <a:sym typeface="Roboto" panose="02000000000000000000"/>
              </a:rPr>
              <a:t>compare items from various websites.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65" name="Google Shape;565;p45"/>
          <p:cNvCxnSpPr>
            <a:stCxn id="555" idx="2"/>
            <a:endCxn id="564" idx="0"/>
          </p:cNvCxnSpPr>
          <p:nvPr/>
        </p:nvCxnSpPr>
        <p:spPr>
          <a:xfrm>
            <a:off x="5287425" y="3810791"/>
            <a:ext cx="0" cy="216000"/>
          </a:xfrm>
          <a:prstGeom prst="straightConnector1">
            <a:avLst/>
          </a:prstGeom>
          <a:noFill/>
          <a:ln w="19050" cap="flat" cmpd="sng">
            <a:solidFill>
              <a:srgbClr val="999999"/>
            </a:solidFill>
            <a:prstDash val="dash"/>
            <a:round/>
            <a:headEnd type="none" w="sm" len="sm"/>
            <a:tailEnd type="triangle" w="med" len="med"/>
          </a:ln>
        </p:spPr>
      </p:cxnSp>
      <p:sp>
        <p:nvSpPr>
          <p:cNvPr id="566" name="Google Shape;566;p45"/>
          <p:cNvSpPr/>
          <p:nvPr/>
        </p:nvSpPr>
        <p:spPr>
          <a:xfrm>
            <a:off x="6304602" y="4042175"/>
            <a:ext cx="1236600" cy="594900"/>
          </a:xfrm>
          <a:prstGeom prst="rect">
            <a:avLst/>
          </a:prstGeom>
          <a:solidFill>
            <a:srgbClr val="FFFFFF"/>
          </a:solidFill>
          <a:ln w="19050"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67" name="Google Shape;567;p45"/>
          <p:cNvSpPr txBox="1"/>
          <p:nvPr/>
        </p:nvSpPr>
        <p:spPr>
          <a:xfrm>
            <a:off x="6285410" y="4026730"/>
            <a:ext cx="1275000" cy="6258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Roboto" panose="02000000000000000000"/>
                <a:ea typeface="Roboto" panose="02000000000000000000"/>
                <a:cs typeface="Roboto" panose="02000000000000000000"/>
                <a:sym typeface="Roboto" panose="02000000000000000000"/>
              </a:rPr>
              <a:t>Customer </a:t>
            </a:r>
            <a:r>
              <a:rPr lang="en-US" sz="1050">
                <a:latin typeface="Roboto" panose="02000000000000000000"/>
                <a:ea typeface="Roboto" panose="02000000000000000000"/>
                <a:cs typeface="Roboto" panose="02000000000000000000"/>
                <a:sym typeface="Roboto" panose="02000000000000000000"/>
              </a:rPr>
              <a:t>adds product to shopping cart.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68" name="Google Shape;568;p45"/>
          <p:cNvCxnSpPr>
            <a:stCxn id="566" idx="0"/>
            <a:endCxn id="560" idx="2"/>
          </p:cNvCxnSpPr>
          <p:nvPr/>
        </p:nvCxnSpPr>
        <p:spPr>
          <a:xfrm rot="10800000">
            <a:off x="6922902" y="3797075"/>
            <a:ext cx="0" cy="245100"/>
          </a:xfrm>
          <a:prstGeom prst="straightConnector1">
            <a:avLst/>
          </a:prstGeom>
          <a:noFill/>
          <a:ln w="19050" cap="flat" cmpd="sng">
            <a:solidFill>
              <a:srgbClr val="999999"/>
            </a:solidFill>
            <a:prstDash val="dash"/>
            <a:round/>
            <a:headEnd type="none" w="sm" len="sm"/>
            <a:tailEnd type="triangle" w="med" len="med"/>
          </a:ln>
        </p:spPr>
      </p:cxnSp>
      <p:cxnSp>
        <p:nvCxnSpPr>
          <p:cNvPr id="569" name="Google Shape;569;p45"/>
          <p:cNvCxnSpPr>
            <a:endCxn id="567" idx="1"/>
          </p:cNvCxnSpPr>
          <p:nvPr/>
        </p:nvCxnSpPr>
        <p:spPr>
          <a:xfrm rot="10800000" flipH="1">
            <a:off x="5907110" y="4339630"/>
            <a:ext cx="378300" cy="4200"/>
          </a:xfrm>
          <a:prstGeom prst="straightConnector1">
            <a:avLst/>
          </a:prstGeom>
          <a:noFill/>
          <a:ln w="19050" cap="flat" cmpd="sng">
            <a:solidFill>
              <a:srgbClr val="999999"/>
            </a:solidFill>
            <a:prstDash val="dash"/>
            <a:round/>
            <a:headEnd type="none" w="sm" len="sm"/>
            <a:tailEnd type="triangle" w="med" len="med"/>
          </a:ln>
        </p:spPr>
      </p:cxnSp>
      <p:grpSp>
        <p:nvGrpSpPr>
          <p:cNvPr id="570" name="Google Shape;570;p45"/>
          <p:cNvGrpSpPr/>
          <p:nvPr/>
        </p:nvGrpSpPr>
        <p:grpSpPr>
          <a:xfrm>
            <a:off x="944982" y="1810600"/>
            <a:ext cx="3064133" cy="344700"/>
            <a:chOff x="3665016" y="828543"/>
            <a:chExt cx="1533600" cy="344700"/>
          </a:xfrm>
        </p:grpSpPr>
        <p:sp>
          <p:nvSpPr>
            <p:cNvPr id="571" name="Google Shape;571;p45"/>
            <p:cNvSpPr/>
            <p:nvPr/>
          </p:nvSpPr>
          <p:spPr>
            <a:xfrm>
              <a:off x="3665016" y="828543"/>
              <a:ext cx="1533600" cy="344700"/>
            </a:xfrm>
            <a:prstGeom prst="rect">
              <a:avLst/>
            </a:prstGeom>
            <a:solidFill>
              <a:srgbClr val="CCCC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2" name="Google Shape;572;p45"/>
            <p:cNvSpPr txBox="1"/>
            <p:nvPr/>
          </p:nvSpPr>
          <p:spPr>
            <a:xfrm>
              <a:off x="3665016" y="874893"/>
              <a:ext cx="1533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100" b="1" i="0" u="none" strike="noStrike" cap="none">
                  <a:solidFill>
                    <a:srgbClr val="000000"/>
                  </a:solidFill>
                  <a:latin typeface="Roboto" panose="02000000000000000000"/>
                  <a:ea typeface="Roboto" panose="02000000000000000000"/>
                  <a:cs typeface="Roboto" panose="02000000000000000000"/>
                  <a:sym typeface="Roboto" panose="02000000000000000000"/>
                </a:rPr>
                <a:t>Examples of online retailers using St</a:t>
              </a:r>
              <a:r>
                <a:rPr lang="en-US" sz="1100" b="1">
                  <a:latin typeface="Roboto" panose="02000000000000000000"/>
                  <a:ea typeface="Roboto" panose="02000000000000000000"/>
                  <a:cs typeface="Roboto" panose="02000000000000000000"/>
                  <a:sym typeface="Roboto" panose="02000000000000000000"/>
                </a:rPr>
                <a:t>oreHub</a:t>
              </a:r>
              <a:r>
                <a:rPr lang="en-US" sz="1100" b="1" i="0" u="none" strike="noStrike" cap="none">
                  <a:solidFill>
                    <a:srgbClr val="000000"/>
                  </a:solidFill>
                  <a:latin typeface="Roboto" panose="02000000000000000000"/>
                  <a:ea typeface="Roboto" panose="02000000000000000000"/>
                  <a:cs typeface="Roboto" panose="02000000000000000000"/>
                  <a:sym typeface="Roboto" panose="02000000000000000000"/>
                </a:rPr>
                <a:t>:</a:t>
              </a:r>
              <a:endParaRPr sz="11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grpSp>
      <p:pic>
        <p:nvPicPr>
          <p:cNvPr id="573" name="Google Shape;573;p45"/>
          <p:cNvPicPr preferRelativeResize="0"/>
          <p:nvPr/>
        </p:nvPicPr>
        <p:blipFill rotWithShape="1">
          <a:blip r:embed="rId4"/>
          <a:srcRect r="86574" b="64649"/>
          <a:stretch>
            <a:fillRect/>
          </a:stretch>
        </p:blipFill>
        <p:spPr>
          <a:xfrm>
            <a:off x="964175" y="2329700"/>
            <a:ext cx="1236600" cy="965348"/>
          </a:xfrm>
          <a:prstGeom prst="rect">
            <a:avLst/>
          </a:prstGeom>
          <a:noFill/>
          <a:ln w="9525" cap="flat" cmpd="sng">
            <a:solidFill>
              <a:srgbClr val="D9D9D9"/>
            </a:solidFill>
            <a:prstDash val="solid"/>
            <a:round/>
            <a:headEnd type="none" w="sm" len="sm"/>
            <a:tailEnd type="none" w="sm" len="sm"/>
          </a:ln>
        </p:spPr>
      </p:pic>
      <p:pic>
        <p:nvPicPr>
          <p:cNvPr id="574" name="Google Shape;574;p45"/>
          <p:cNvPicPr preferRelativeResize="0"/>
          <p:nvPr/>
        </p:nvPicPr>
        <p:blipFill>
          <a:blip r:embed="rId5"/>
          <a:stretch>
            <a:fillRect/>
          </a:stretch>
        </p:blipFill>
        <p:spPr>
          <a:xfrm>
            <a:off x="2301422" y="2902175"/>
            <a:ext cx="1707699" cy="731286"/>
          </a:xfrm>
          <a:prstGeom prst="rect">
            <a:avLst/>
          </a:prstGeom>
          <a:noFill/>
          <a:ln w="9525" cap="flat" cmpd="sng">
            <a:solidFill>
              <a:srgbClr val="D9D9D9"/>
            </a:solidFill>
            <a:prstDash val="solid"/>
            <a:round/>
            <a:headEnd type="none" w="sm" len="sm"/>
            <a:tailEnd type="none" w="sm" len="sm"/>
          </a:ln>
        </p:spPr>
      </p:pic>
      <p:pic>
        <p:nvPicPr>
          <p:cNvPr id="575" name="Google Shape;575;p45"/>
          <p:cNvPicPr preferRelativeResize="0"/>
          <p:nvPr/>
        </p:nvPicPr>
        <p:blipFill rotWithShape="1">
          <a:blip r:embed="rId6"/>
          <a:srcRect b="8197"/>
          <a:stretch>
            <a:fillRect/>
          </a:stretch>
        </p:blipFill>
        <p:spPr>
          <a:xfrm>
            <a:off x="2301425" y="2358725"/>
            <a:ext cx="1707700" cy="377325"/>
          </a:xfrm>
          <a:prstGeom prst="rect">
            <a:avLst/>
          </a:prstGeom>
          <a:noFill/>
          <a:ln w="9525" cap="flat" cmpd="sng">
            <a:solidFill>
              <a:srgbClr val="D9D9D9"/>
            </a:solidFill>
            <a:prstDash val="solid"/>
            <a:round/>
            <a:headEnd type="none" w="sm" len="sm"/>
            <a:tailEnd type="none" w="sm" len="sm"/>
          </a:ln>
        </p:spPr>
      </p:pic>
      <p:pic>
        <p:nvPicPr>
          <p:cNvPr id="576" name="Google Shape;576;p45"/>
          <p:cNvPicPr preferRelativeResize="0"/>
          <p:nvPr/>
        </p:nvPicPr>
        <p:blipFill>
          <a:blip r:embed="rId7"/>
          <a:stretch>
            <a:fillRect/>
          </a:stretch>
        </p:blipFill>
        <p:spPr>
          <a:xfrm>
            <a:off x="964175" y="3469450"/>
            <a:ext cx="1236600" cy="417559"/>
          </a:xfrm>
          <a:prstGeom prst="rect">
            <a:avLst/>
          </a:prstGeom>
          <a:noFill/>
          <a:ln w="9525" cap="flat" cmpd="sng">
            <a:solidFill>
              <a:srgbClr val="D9D9D9"/>
            </a:solidFill>
            <a:prstDash val="solid"/>
            <a:round/>
            <a:headEnd type="none" w="sm" len="sm"/>
            <a:tailEnd type="none" w="sm" len="sm"/>
          </a:ln>
        </p:spPr>
      </p:pic>
      <p:pic>
        <p:nvPicPr>
          <p:cNvPr id="577" name="Google Shape;577;p45"/>
          <p:cNvPicPr preferRelativeResize="0"/>
          <p:nvPr/>
        </p:nvPicPr>
        <p:blipFill rotWithShape="1">
          <a:blip r:embed="rId8"/>
          <a:srcRect r="8147"/>
          <a:stretch>
            <a:fillRect/>
          </a:stretch>
        </p:blipFill>
        <p:spPr>
          <a:xfrm>
            <a:off x="964175" y="4061400"/>
            <a:ext cx="1552801" cy="731275"/>
          </a:xfrm>
          <a:prstGeom prst="rect">
            <a:avLst/>
          </a:prstGeom>
          <a:noFill/>
          <a:ln w="9525" cap="flat" cmpd="sng">
            <a:solidFill>
              <a:srgbClr val="D9D9D9"/>
            </a:solidFill>
            <a:prstDash val="solid"/>
            <a:round/>
            <a:headEnd type="none" w="sm" len="sm"/>
            <a:tailEnd type="none" w="sm" len="sm"/>
          </a:ln>
        </p:spPr>
      </p:pic>
      <p:pic>
        <p:nvPicPr>
          <p:cNvPr id="578" name="Google Shape;578;p45"/>
          <p:cNvPicPr preferRelativeResize="0"/>
          <p:nvPr/>
        </p:nvPicPr>
        <p:blipFill>
          <a:blip r:embed="rId9"/>
          <a:stretch>
            <a:fillRect/>
          </a:stretch>
        </p:blipFill>
        <p:spPr>
          <a:xfrm>
            <a:off x="999650" y="4103525"/>
            <a:ext cx="567764" cy="236100"/>
          </a:xfrm>
          <a:prstGeom prst="rect">
            <a:avLst/>
          </a:prstGeom>
          <a:noFill/>
          <a:ln>
            <a:noFill/>
          </a:ln>
        </p:spPr>
      </p:pic>
      <p:pic>
        <p:nvPicPr>
          <p:cNvPr id="579" name="Google Shape;579;p45"/>
          <p:cNvPicPr preferRelativeResize="0"/>
          <p:nvPr/>
        </p:nvPicPr>
        <p:blipFill>
          <a:blip r:embed="rId10"/>
          <a:stretch>
            <a:fillRect/>
          </a:stretch>
        </p:blipFill>
        <p:spPr>
          <a:xfrm>
            <a:off x="2654675" y="3787103"/>
            <a:ext cx="1354449" cy="1007947"/>
          </a:xfrm>
          <a:prstGeom prst="rect">
            <a:avLst/>
          </a:prstGeom>
          <a:noFill/>
          <a:ln w="9525" cap="flat" cmpd="sng">
            <a:solidFill>
              <a:srgbClr val="D9D9D9"/>
            </a:solidFill>
            <a:prstDash val="solid"/>
            <a:round/>
            <a:headEnd type="none" w="sm" len="sm"/>
            <a:tailEnd type="none" w="sm" len="sm"/>
          </a:ln>
        </p:spPr>
      </p:pic>
      <p:sp>
        <p:nvSpPr>
          <p:cNvPr id="580" name="Google Shape;580;p45"/>
          <p:cNvSpPr txBox="1"/>
          <p:nvPr>
            <p:ph type="sldNum" idx="12"/>
          </p:nvPr>
        </p:nvSpPr>
        <p:spPr>
          <a:xfrm>
            <a:off x="8595302"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84" name="Shape 584"/>
        <p:cNvGrpSpPr/>
        <p:nvPr/>
      </p:nvGrpSpPr>
      <p:grpSpPr>
        <a:xfrm>
          <a:off x="0" y="0"/>
          <a:ext cx="0" cy="0"/>
          <a:chOff x="0" y="0"/>
          <a:chExt cx="0" cy="0"/>
        </a:xfrm>
      </p:grpSpPr>
      <p:sp>
        <p:nvSpPr>
          <p:cNvPr id="585" name="Google Shape;585;p46"/>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6" name="Google Shape;586;p46"/>
          <p:cNvSpPr txBox="1"/>
          <p:nvPr/>
        </p:nvSpPr>
        <p:spPr>
          <a:xfrm>
            <a:off x="-336937" y="511898"/>
            <a:ext cx="7853126"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Retail: Online - </a:t>
            </a:r>
            <a:r>
              <a:rPr lang="en-US" sz="1800" b="1" i="0" u="none" strike="noStrike" cap="none">
                <a:solidFill>
                  <a:srgbClr val="2F2922"/>
                </a:solidFill>
                <a:latin typeface="Signika"/>
                <a:ea typeface="Signika"/>
                <a:cs typeface="Signika"/>
                <a:sym typeface="Signika"/>
              </a:rPr>
              <a:t>Types of Online Platform</a:t>
            </a:r>
            <a:endParaRPr sz="2000" b="1" i="0" u="none" strike="noStrike" cap="none">
              <a:solidFill>
                <a:srgbClr val="FF9419"/>
              </a:solidFill>
              <a:latin typeface="Signika"/>
              <a:ea typeface="Signika"/>
              <a:cs typeface="Signika"/>
              <a:sym typeface="Signika"/>
            </a:endParaRPr>
          </a:p>
        </p:txBody>
      </p:sp>
      <p:sp>
        <p:nvSpPr>
          <p:cNvPr id="587" name="Google Shape;587;p46"/>
          <p:cNvSpPr txBox="1"/>
          <p:nvPr/>
        </p:nvSpPr>
        <p:spPr>
          <a:xfrm>
            <a:off x="67576" y="843100"/>
            <a:ext cx="7792500" cy="865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500"/>
              <a:buFont typeface="Roboto" panose="02000000000000000000"/>
              <a:buNone/>
            </a:pPr>
            <a:r>
              <a:rPr lang="en-US" sz="1400" b="0" i="0" u="none" strike="noStrike" cap="none">
                <a:solidFill>
                  <a:srgbClr val="000000"/>
                </a:solidFill>
                <a:latin typeface="Roboto" panose="02000000000000000000"/>
                <a:ea typeface="Roboto" panose="02000000000000000000"/>
                <a:cs typeface="Roboto" panose="02000000000000000000"/>
                <a:sym typeface="Roboto" panose="02000000000000000000"/>
              </a:rPr>
              <a:t>While the term "ecommerce" is frequently used to refer to the online sale of physical products, it can also refer to any type of commercial transaction facilitated by the internet.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88" name="Google Shape;588;p46"/>
          <p:cNvGrpSpPr/>
          <p:nvPr/>
        </p:nvGrpSpPr>
        <p:grpSpPr>
          <a:xfrm>
            <a:off x="3307528" y="1883709"/>
            <a:ext cx="2531062" cy="3013832"/>
            <a:chOff x="3113511" y="1278802"/>
            <a:chExt cx="2916978" cy="3352800"/>
          </a:xfrm>
        </p:grpSpPr>
        <p:grpSp>
          <p:nvGrpSpPr>
            <p:cNvPr id="589" name="Google Shape;589;p46"/>
            <p:cNvGrpSpPr/>
            <p:nvPr/>
          </p:nvGrpSpPr>
          <p:grpSpPr>
            <a:xfrm>
              <a:off x="3113511" y="1278802"/>
              <a:ext cx="2916978" cy="3352800"/>
              <a:chOff x="23469599" y="17462500"/>
              <a:chExt cx="4167423" cy="4959349"/>
            </a:xfrm>
          </p:grpSpPr>
          <p:sp>
            <p:nvSpPr>
              <p:cNvPr id="590" name="Google Shape;590;p46"/>
              <p:cNvSpPr/>
              <p:nvPr/>
            </p:nvSpPr>
            <p:spPr>
              <a:xfrm>
                <a:off x="23469599" y="18605500"/>
                <a:ext cx="4167423" cy="3816349"/>
              </a:xfrm>
              <a:custGeom>
                <a:avLst/>
                <a:gdLst/>
                <a:ahLst/>
                <a:cxnLst/>
                <a:rect l="l" t="t" r="r" b="b"/>
                <a:pathLst>
                  <a:path w="21343" h="21600" extrusionOk="0">
                    <a:moveTo>
                      <a:pt x="19318" y="21600"/>
                    </a:moveTo>
                    <a:lnTo>
                      <a:pt x="2024" y="21600"/>
                    </a:lnTo>
                    <a:cubicBezTo>
                      <a:pt x="808" y="21600"/>
                      <a:pt x="-129" y="20515"/>
                      <a:pt x="14" y="19285"/>
                    </a:cubicBezTo>
                    <a:lnTo>
                      <a:pt x="2453" y="1811"/>
                    </a:lnTo>
                    <a:cubicBezTo>
                      <a:pt x="2577" y="776"/>
                      <a:pt x="3442" y="0"/>
                      <a:pt x="4463" y="0"/>
                    </a:cubicBezTo>
                    <a:lnTo>
                      <a:pt x="16879" y="0"/>
                    </a:lnTo>
                    <a:cubicBezTo>
                      <a:pt x="17900" y="0"/>
                      <a:pt x="18765" y="776"/>
                      <a:pt x="18889" y="1811"/>
                    </a:cubicBezTo>
                    <a:lnTo>
                      <a:pt x="21328" y="19285"/>
                    </a:lnTo>
                    <a:cubicBezTo>
                      <a:pt x="21471" y="20515"/>
                      <a:pt x="20528" y="21600"/>
                      <a:pt x="19318" y="21600"/>
                    </a:cubicBezTo>
                    <a:close/>
                  </a:path>
                </a:pathLst>
              </a:custGeom>
              <a:solidFill>
                <a:srgbClr val="D9D9D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91" name="Google Shape;591;p46"/>
              <p:cNvSpPr/>
              <p:nvPr/>
            </p:nvSpPr>
            <p:spPr>
              <a:xfrm>
                <a:off x="23634700" y="18605500"/>
                <a:ext cx="3844499" cy="3816349"/>
              </a:xfrm>
              <a:custGeom>
                <a:avLst/>
                <a:gdLst/>
                <a:ahLst/>
                <a:cxnLst/>
                <a:rect l="l" t="t" r="r" b="b"/>
                <a:pathLst>
                  <a:path w="21340" h="21600" extrusionOk="0">
                    <a:moveTo>
                      <a:pt x="19310" y="21600"/>
                    </a:moveTo>
                    <a:lnTo>
                      <a:pt x="2024" y="21600"/>
                    </a:lnTo>
                    <a:cubicBezTo>
                      <a:pt x="812" y="21600"/>
                      <a:pt x="-133" y="20515"/>
                      <a:pt x="15" y="19285"/>
                    </a:cubicBezTo>
                    <a:lnTo>
                      <a:pt x="1876" y="1811"/>
                    </a:lnTo>
                    <a:cubicBezTo>
                      <a:pt x="2003" y="776"/>
                      <a:pt x="2863" y="0"/>
                      <a:pt x="3885" y="0"/>
                    </a:cubicBezTo>
                    <a:lnTo>
                      <a:pt x="17456" y="0"/>
                    </a:lnTo>
                    <a:cubicBezTo>
                      <a:pt x="18478" y="0"/>
                      <a:pt x="19338" y="776"/>
                      <a:pt x="19465" y="1811"/>
                    </a:cubicBezTo>
                    <a:lnTo>
                      <a:pt x="21326" y="19285"/>
                    </a:lnTo>
                    <a:cubicBezTo>
                      <a:pt x="21467" y="20515"/>
                      <a:pt x="20529" y="21600"/>
                      <a:pt x="19310" y="21600"/>
                    </a:cubicBezTo>
                    <a:close/>
                  </a:path>
                </a:pathLst>
              </a:custGeom>
              <a:solidFill>
                <a:srgbClr val="69696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92" name="Google Shape;592;p46"/>
              <p:cNvSpPr/>
              <p:nvPr/>
            </p:nvSpPr>
            <p:spPr>
              <a:xfrm>
                <a:off x="23977599" y="18707099"/>
                <a:ext cx="3150871" cy="1525527"/>
              </a:xfrm>
              <a:custGeom>
                <a:avLst/>
                <a:gdLst/>
                <a:ahLst/>
                <a:cxnLst/>
                <a:rect l="l" t="t" r="r" b="b"/>
                <a:pathLst>
                  <a:path w="21600" h="21568" extrusionOk="0">
                    <a:moveTo>
                      <a:pt x="21600" y="15783"/>
                    </a:moveTo>
                    <a:lnTo>
                      <a:pt x="20938" y="3196"/>
                    </a:lnTo>
                    <a:cubicBezTo>
                      <a:pt x="20834" y="1383"/>
                      <a:pt x="20076" y="0"/>
                      <a:pt x="19180" y="0"/>
                    </a:cubicBezTo>
                    <a:lnTo>
                      <a:pt x="2420" y="0"/>
                    </a:lnTo>
                    <a:cubicBezTo>
                      <a:pt x="1524" y="0"/>
                      <a:pt x="766" y="1383"/>
                      <a:pt x="662" y="3214"/>
                    </a:cubicBezTo>
                    <a:lnTo>
                      <a:pt x="0" y="15783"/>
                    </a:lnTo>
                    <a:lnTo>
                      <a:pt x="1750" y="15783"/>
                    </a:lnTo>
                    <a:cubicBezTo>
                      <a:pt x="1750" y="15783"/>
                      <a:pt x="1750" y="15783"/>
                      <a:pt x="1750" y="15801"/>
                    </a:cubicBezTo>
                    <a:cubicBezTo>
                      <a:pt x="1750" y="16178"/>
                      <a:pt x="1715" y="16537"/>
                      <a:pt x="1654" y="16878"/>
                    </a:cubicBezTo>
                    <a:cubicBezTo>
                      <a:pt x="1602" y="17165"/>
                      <a:pt x="1515" y="17452"/>
                      <a:pt x="1384" y="17740"/>
                    </a:cubicBezTo>
                    <a:cubicBezTo>
                      <a:pt x="1341" y="17829"/>
                      <a:pt x="1306" y="17937"/>
                      <a:pt x="1271" y="18027"/>
                    </a:cubicBezTo>
                    <a:cubicBezTo>
                      <a:pt x="1141" y="18440"/>
                      <a:pt x="1080" y="18907"/>
                      <a:pt x="1088" y="19392"/>
                    </a:cubicBezTo>
                    <a:cubicBezTo>
                      <a:pt x="1114" y="20559"/>
                      <a:pt x="1576" y="21510"/>
                      <a:pt x="2142" y="21564"/>
                    </a:cubicBezTo>
                    <a:cubicBezTo>
                      <a:pt x="2446" y="21600"/>
                      <a:pt x="2742" y="21367"/>
                      <a:pt x="2969" y="20936"/>
                    </a:cubicBezTo>
                    <a:cubicBezTo>
                      <a:pt x="3195" y="20505"/>
                      <a:pt x="3317" y="19912"/>
                      <a:pt x="3317" y="19266"/>
                    </a:cubicBezTo>
                    <a:cubicBezTo>
                      <a:pt x="3317" y="18799"/>
                      <a:pt x="3247" y="18368"/>
                      <a:pt x="3126" y="17991"/>
                    </a:cubicBezTo>
                    <a:cubicBezTo>
                      <a:pt x="3099" y="17901"/>
                      <a:pt x="3065" y="17811"/>
                      <a:pt x="3030" y="17740"/>
                    </a:cubicBezTo>
                    <a:cubicBezTo>
                      <a:pt x="2925" y="17506"/>
                      <a:pt x="2847" y="17291"/>
                      <a:pt x="2803" y="17057"/>
                    </a:cubicBezTo>
                    <a:cubicBezTo>
                      <a:pt x="2716" y="16662"/>
                      <a:pt x="2673" y="16231"/>
                      <a:pt x="2673" y="15800"/>
                    </a:cubicBezTo>
                    <a:cubicBezTo>
                      <a:pt x="2673" y="15800"/>
                      <a:pt x="2673" y="15800"/>
                      <a:pt x="2673" y="15783"/>
                    </a:cubicBezTo>
                    <a:lnTo>
                      <a:pt x="21600" y="15783"/>
                    </a:lnTo>
                    <a:close/>
                  </a:path>
                </a:pathLst>
              </a:custGeom>
              <a:solidFill>
                <a:srgbClr val="F1C23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593" name="Google Shape;593;p46"/>
              <p:cNvSpPr/>
              <p:nvPr/>
            </p:nvSpPr>
            <p:spPr>
              <a:xfrm>
                <a:off x="23837900" y="19900900"/>
                <a:ext cx="3430272" cy="1224281"/>
              </a:xfrm>
              <a:custGeom>
                <a:avLst/>
                <a:gdLst/>
                <a:ahLst/>
                <a:cxnLst/>
                <a:rect l="l" t="t" r="r" b="b"/>
                <a:pathLst>
                  <a:path w="21600" h="21600" extrusionOk="0">
                    <a:moveTo>
                      <a:pt x="20640" y="20390"/>
                    </a:moveTo>
                    <a:cubicBezTo>
                      <a:pt x="20536" y="20726"/>
                      <a:pt x="20464" y="21085"/>
                      <a:pt x="20424" y="21466"/>
                    </a:cubicBezTo>
                    <a:cubicBezTo>
                      <a:pt x="20416" y="21510"/>
                      <a:pt x="20416" y="21555"/>
                      <a:pt x="20416" y="21600"/>
                    </a:cubicBezTo>
                    <a:lnTo>
                      <a:pt x="21600" y="21600"/>
                    </a:lnTo>
                    <a:lnTo>
                      <a:pt x="20768" y="22"/>
                    </a:lnTo>
                    <a:lnTo>
                      <a:pt x="3791" y="22"/>
                    </a:lnTo>
                    <a:cubicBezTo>
                      <a:pt x="3823" y="179"/>
                      <a:pt x="3863" y="336"/>
                      <a:pt x="3919" y="493"/>
                    </a:cubicBezTo>
                    <a:lnTo>
                      <a:pt x="3919" y="493"/>
                    </a:lnTo>
                    <a:cubicBezTo>
                      <a:pt x="3967" y="627"/>
                      <a:pt x="4007" y="784"/>
                      <a:pt x="4039" y="919"/>
                    </a:cubicBezTo>
                    <a:cubicBezTo>
                      <a:pt x="4190" y="1546"/>
                      <a:pt x="4270" y="2308"/>
                      <a:pt x="4270" y="3070"/>
                    </a:cubicBezTo>
                    <a:cubicBezTo>
                      <a:pt x="4270" y="4145"/>
                      <a:pt x="4118" y="5131"/>
                      <a:pt x="3847" y="5848"/>
                    </a:cubicBezTo>
                    <a:cubicBezTo>
                      <a:pt x="3591" y="6543"/>
                      <a:pt x="3255" y="6901"/>
                      <a:pt x="2903" y="6901"/>
                    </a:cubicBezTo>
                    <a:cubicBezTo>
                      <a:pt x="2879" y="6901"/>
                      <a:pt x="2855" y="6901"/>
                      <a:pt x="2831" y="6901"/>
                    </a:cubicBezTo>
                    <a:cubicBezTo>
                      <a:pt x="2135" y="6812"/>
                      <a:pt x="1567" y="5198"/>
                      <a:pt x="1535" y="3249"/>
                    </a:cubicBezTo>
                    <a:cubicBezTo>
                      <a:pt x="1519" y="2442"/>
                      <a:pt x="1599" y="1636"/>
                      <a:pt x="1759" y="963"/>
                    </a:cubicBezTo>
                    <a:cubicBezTo>
                      <a:pt x="1799" y="784"/>
                      <a:pt x="1847" y="627"/>
                      <a:pt x="1895" y="471"/>
                    </a:cubicBezTo>
                    <a:cubicBezTo>
                      <a:pt x="1951" y="314"/>
                      <a:pt x="1991" y="157"/>
                      <a:pt x="2023" y="0"/>
                    </a:cubicBezTo>
                    <a:lnTo>
                      <a:pt x="832" y="0"/>
                    </a:lnTo>
                    <a:lnTo>
                      <a:pt x="0" y="21578"/>
                    </a:lnTo>
                    <a:lnTo>
                      <a:pt x="18833" y="21578"/>
                    </a:lnTo>
                    <a:cubicBezTo>
                      <a:pt x="18825" y="21488"/>
                      <a:pt x="18817" y="21421"/>
                      <a:pt x="18809" y="21331"/>
                    </a:cubicBezTo>
                    <a:cubicBezTo>
                      <a:pt x="18769" y="21017"/>
                      <a:pt x="18705" y="20681"/>
                      <a:pt x="18601" y="20368"/>
                    </a:cubicBezTo>
                    <a:cubicBezTo>
                      <a:pt x="18569" y="20256"/>
                      <a:pt x="18537" y="20144"/>
                      <a:pt x="18505" y="20032"/>
                    </a:cubicBezTo>
                    <a:cubicBezTo>
                      <a:pt x="18345" y="19382"/>
                      <a:pt x="18257" y="18620"/>
                      <a:pt x="18257" y="17836"/>
                    </a:cubicBezTo>
                    <a:cubicBezTo>
                      <a:pt x="18257" y="16783"/>
                      <a:pt x="18409" y="15774"/>
                      <a:pt x="18681" y="15057"/>
                    </a:cubicBezTo>
                    <a:cubicBezTo>
                      <a:pt x="18953" y="14318"/>
                      <a:pt x="19313" y="13959"/>
                      <a:pt x="19697" y="14004"/>
                    </a:cubicBezTo>
                    <a:cubicBezTo>
                      <a:pt x="20416" y="14094"/>
                      <a:pt x="20984" y="15752"/>
                      <a:pt x="21000" y="17768"/>
                    </a:cubicBezTo>
                    <a:cubicBezTo>
                      <a:pt x="21008" y="18620"/>
                      <a:pt x="20912" y="19427"/>
                      <a:pt x="20736" y="20121"/>
                    </a:cubicBezTo>
                    <a:cubicBezTo>
                      <a:pt x="20696" y="20211"/>
                      <a:pt x="20672" y="20300"/>
                      <a:pt x="20640" y="20390"/>
                    </a:cubicBezTo>
                    <a:close/>
                  </a:path>
                </a:pathLst>
              </a:custGeom>
              <a:solidFill>
                <a:srgbClr val="CC0000"/>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594" name="Google Shape;594;p46"/>
              <p:cNvSpPr/>
              <p:nvPr/>
            </p:nvSpPr>
            <p:spPr>
              <a:xfrm>
                <a:off x="23736300" y="20751800"/>
                <a:ext cx="3630881" cy="1567183"/>
              </a:xfrm>
              <a:custGeom>
                <a:avLst/>
                <a:gdLst/>
                <a:ahLst/>
                <a:cxnLst/>
                <a:rect l="l" t="t" r="r" b="b"/>
                <a:pathLst>
                  <a:path w="21517" h="21600" extrusionOk="0">
                    <a:moveTo>
                      <a:pt x="19466" y="5654"/>
                    </a:moveTo>
                    <a:cubicBezTo>
                      <a:pt x="19466" y="5391"/>
                      <a:pt x="19481" y="5111"/>
                      <a:pt x="19511" y="4849"/>
                    </a:cubicBezTo>
                    <a:cubicBezTo>
                      <a:pt x="19556" y="4446"/>
                      <a:pt x="19654" y="4043"/>
                      <a:pt x="19782" y="3711"/>
                    </a:cubicBezTo>
                    <a:cubicBezTo>
                      <a:pt x="19804" y="3658"/>
                      <a:pt x="19819" y="3606"/>
                      <a:pt x="19835" y="3553"/>
                    </a:cubicBezTo>
                    <a:cubicBezTo>
                      <a:pt x="19962" y="3151"/>
                      <a:pt x="20023" y="2678"/>
                      <a:pt x="20023" y="2188"/>
                    </a:cubicBezTo>
                    <a:cubicBezTo>
                      <a:pt x="20015" y="1033"/>
                      <a:pt x="19601" y="53"/>
                      <a:pt x="19112" y="0"/>
                    </a:cubicBezTo>
                    <a:cubicBezTo>
                      <a:pt x="19097" y="0"/>
                      <a:pt x="19082" y="0"/>
                      <a:pt x="19059" y="0"/>
                    </a:cubicBezTo>
                    <a:cubicBezTo>
                      <a:pt x="18811" y="0"/>
                      <a:pt x="18578" y="210"/>
                      <a:pt x="18397" y="613"/>
                    </a:cubicBezTo>
                    <a:cubicBezTo>
                      <a:pt x="18201" y="1033"/>
                      <a:pt x="18096" y="1610"/>
                      <a:pt x="18096" y="2241"/>
                    </a:cubicBezTo>
                    <a:cubicBezTo>
                      <a:pt x="18096" y="2696"/>
                      <a:pt x="18156" y="3151"/>
                      <a:pt x="18269" y="3518"/>
                    </a:cubicBezTo>
                    <a:cubicBezTo>
                      <a:pt x="18292" y="3588"/>
                      <a:pt x="18307" y="3641"/>
                      <a:pt x="18337" y="3711"/>
                    </a:cubicBezTo>
                    <a:cubicBezTo>
                      <a:pt x="18465" y="4061"/>
                      <a:pt x="18555" y="4394"/>
                      <a:pt x="18600" y="4744"/>
                    </a:cubicBezTo>
                    <a:cubicBezTo>
                      <a:pt x="18638" y="5041"/>
                      <a:pt x="18660" y="5356"/>
                      <a:pt x="18660" y="5671"/>
                    </a:cubicBezTo>
                    <a:cubicBezTo>
                      <a:pt x="18660" y="5846"/>
                      <a:pt x="18653" y="6021"/>
                      <a:pt x="18638" y="6196"/>
                    </a:cubicBezTo>
                    <a:lnTo>
                      <a:pt x="538" y="6196"/>
                    </a:lnTo>
                    <a:lnTo>
                      <a:pt x="11" y="17574"/>
                    </a:lnTo>
                    <a:cubicBezTo>
                      <a:pt x="-42" y="18607"/>
                      <a:pt x="93" y="19622"/>
                      <a:pt x="387" y="20392"/>
                    </a:cubicBezTo>
                    <a:cubicBezTo>
                      <a:pt x="681" y="21162"/>
                      <a:pt x="1094" y="21600"/>
                      <a:pt x="1531" y="21600"/>
                    </a:cubicBezTo>
                    <a:lnTo>
                      <a:pt x="19985" y="21600"/>
                    </a:lnTo>
                    <a:cubicBezTo>
                      <a:pt x="20422" y="21600"/>
                      <a:pt x="20843" y="21162"/>
                      <a:pt x="21129" y="20392"/>
                    </a:cubicBezTo>
                    <a:cubicBezTo>
                      <a:pt x="21423" y="19622"/>
                      <a:pt x="21558" y="18607"/>
                      <a:pt x="21505" y="17592"/>
                    </a:cubicBezTo>
                    <a:lnTo>
                      <a:pt x="20971" y="6196"/>
                    </a:lnTo>
                    <a:lnTo>
                      <a:pt x="19473" y="6196"/>
                    </a:lnTo>
                    <a:cubicBezTo>
                      <a:pt x="19473" y="6021"/>
                      <a:pt x="19466" y="5846"/>
                      <a:pt x="19466" y="5654"/>
                    </a:cubicBezTo>
                    <a:close/>
                  </a:path>
                </a:pathLst>
              </a:custGeom>
              <a:solidFill>
                <a:srgbClr val="7030A0"/>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0"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595" name="Google Shape;595;p46"/>
              <p:cNvSpPr/>
              <p:nvPr/>
            </p:nvSpPr>
            <p:spPr>
              <a:xfrm>
                <a:off x="24676100" y="18732500"/>
                <a:ext cx="424179" cy="424179"/>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96" name="Google Shape;596;p46"/>
              <p:cNvSpPr/>
              <p:nvPr/>
            </p:nvSpPr>
            <p:spPr>
              <a:xfrm>
                <a:off x="25946100" y="18732500"/>
                <a:ext cx="424179" cy="424179"/>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97" name="Google Shape;597;p46"/>
              <p:cNvSpPr/>
              <p:nvPr/>
            </p:nvSpPr>
            <p:spPr>
              <a:xfrm>
                <a:off x="24625299" y="17462500"/>
                <a:ext cx="1856741" cy="1645603"/>
              </a:xfrm>
              <a:custGeom>
                <a:avLst/>
                <a:gdLst/>
                <a:ahLst/>
                <a:cxnLst/>
                <a:rect l="l" t="t" r="r" b="b"/>
                <a:pathLst>
                  <a:path w="21600" h="20474" extrusionOk="0">
                    <a:moveTo>
                      <a:pt x="21600" y="11546"/>
                    </a:moveTo>
                    <a:cubicBezTo>
                      <a:pt x="21600" y="8465"/>
                      <a:pt x="20477" y="5558"/>
                      <a:pt x="18438" y="3377"/>
                    </a:cubicBezTo>
                    <a:cubicBezTo>
                      <a:pt x="14228" y="-1126"/>
                      <a:pt x="7372" y="-1126"/>
                      <a:pt x="3162" y="3377"/>
                    </a:cubicBezTo>
                    <a:cubicBezTo>
                      <a:pt x="1123" y="5558"/>
                      <a:pt x="0" y="8465"/>
                      <a:pt x="0" y="11546"/>
                    </a:cubicBezTo>
                    <a:cubicBezTo>
                      <a:pt x="0" y="13522"/>
                      <a:pt x="458" y="15418"/>
                      <a:pt x="1330" y="17093"/>
                    </a:cubicBezTo>
                    <a:cubicBezTo>
                      <a:pt x="1167" y="17409"/>
                      <a:pt x="1079" y="17772"/>
                      <a:pt x="1079" y="18167"/>
                    </a:cubicBezTo>
                    <a:cubicBezTo>
                      <a:pt x="1079" y="19431"/>
                      <a:pt x="2039" y="20474"/>
                      <a:pt x="3236" y="20474"/>
                    </a:cubicBezTo>
                    <a:cubicBezTo>
                      <a:pt x="4418" y="20474"/>
                      <a:pt x="5393" y="19447"/>
                      <a:pt x="5393" y="18167"/>
                    </a:cubicBezTo>
                    <a:cubicBezTo>
                      <a:pt x="5393" y="16887"/>
                      <a:pt x="4432" y="15860"/>
                      <a:pt x="3236" y="15860"/>
                    </a:cubicBezTo>
                    <a:cubicBezTo>
                      <a:pt x="3147" y="15860"/>
                      <a:pt x="3058" y="15860"/>
                      <a:pt x="2984" y="15876"/>
                    </a:cubicBezTo>
                    <a:cubicBezTo>
                      <a:pt x="2349" y="14549"/>
                      <a:pt x="2009" y="13079"/>
                      <a:pt x="2009" y="11546"/>
                    </a:cubicBezTo>
                    <a:cubicBezTo>
                      <a:pt x="2009" y="9034"/>
                      <a:pt x="2925" y="6664"/>
                      <a:pt x="4595" y="4878"/>
                    </a:cubicBezTo>
                    <a:cubicBezTo>
                      <a:pt x="8037" y="1197"/>
                      <a:pt x="13622" y="1197"/>
                      <a:pt x="17064" y="4878"/>
                    </a:cubicBezTo>
                    <a:cubicBezTo>
                      <a:pt x="18734" y="6664"/>
                      <a:pt x="19650" y="9018"/>
                      <a:pt x="19650" y="11546"/>
                    </a:cubicBezTo>
                    <a:cubicBezTo>
                      <a:pt x="19650" y="13127"/>
                      <a:pt x="19280" y="14643"/>
                      <a:pt x="18601" y="16002"/>
                    </a:cubicBezTo>
                    <a:cubicBezTo>
                      <a:pt x="18364" y="15907"/>
                      <a:pt x="18113" y="15860"/>
                      <a:pt x="17847" y="15860"/>
                    </a:cubicBezTo>
                    <a:cubicBezTo>
                      <a:pt x="16665" y="15860"/>
                      <a:pt x="15690" y="16887"/>
                      <a:pt x="15690" y="18167"/>
                    </a:cubicBezTo>
                    <a:cubicBezTo>
                      <a:pt x="15690" y="19447"/>
                      <a:pt x="16651" y="20474"/>
                      <a:pt x="17847" y="20474"/>
                    </a:cubicBezTo>
                    <a:cubicBezTo>
                      <a:pt x="19044" y="20474"/>
                      <a:pt x="20004" y="19447"/>
                      <a:pt x="20004" y="18167"/>
                    </a:cubicBezTo>
                    <a:cubicBezTo>
                      <a:pt x="20004" y="18025"/>
                      <a:pt x="19990" y="17867"/>
                      <a:pt x="19960" y="17725"/>
                    </a:cubicBezTo>
                    <a:cubicBezTo>
                      <a:pt x="21024" y="15892"/>
                      <a:pt x="21600" y="13759"/>
                      <a:pt x="21600" y="11546"/>
                    </a:cubicBezTo>
                    <a:close/>
                  </a:path>
                </a:pathLst>
              </a:custGeom>
              <a:solidFill>
                <a:srgbClr val="66666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598" name="Google Shape;598;p46"/>
            <p:cNvSpPr txBox="1"/>
            <p:nvPr/>
          </p:nvSpPr>
          <p:spPr>
            <a:xfrm>
              <a:off x="4092086" y="2420660"/>
              <a:ext cx="955200" cy="342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latin typeface="Roboto" panose="02000000000000000000"/>
                  <a:ea typeface="Roboto" panose="02000000000000000000"/>
                  <a:cs typeface="Roboto" panose="02000000000000000000"/>
                  <a:sym typeface="Roboto" panose="02000000000000000000"/>
                </a:rPr>
                <a:t>Website</a:t>
              </a:r>
              <a:endParaRPr sz="1400" b="0" i="0" u="none" strike="noStrike" cap="none">
                <a:latin typeface="Arial" panose="020B0604020202020204"/>
                <a:ea typeface="Arial" panose="020B0604020202020204"/>
                <a:cs typeface="Arial" panose="020B0604020202020204"/>
                <a:sym typeface="Arial" panose="020B0604020202020204"/>
              </a:endParaRPr>
            </a:p>
          </p:txBody>
        </p:sp>
        <p:sp>
          <p:nvSpPr>
            <p:cNvPr id="599" name="Google Shape;599;p46"/>
            <p:cNvSpPr txBox="1"/>
            <p:nvPr/>
          </p:nvSpPr>
          <p:spPr>
            <a:xfrm>
              <a:off x="3846984" y="3170883"/>
              <a:ext cx="1445400" cy="342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FFFFFF"/>
                  </a:solidFill>
                  <a:latin typeface="Roboto" panose="02000000000000000000"/>
                  <a:ea typeface="Roboto" panose="02000000000000000000"/>
                  <a:cs typeface="Roboto" panose="02000000000000000000"/>
                  <a:sym typeface="Roboto" panose="02000000000000000000"/>
                </a:rPr>
                <a:t>Marketplace</a:t>
              </a: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00" name="Google Shape;600;p46"/>
            <p:cNvSpPr txBox="1"/>
            <p:nvPr/>
          </p:nvSpPr>
          <p:spPr>
            <a:xfrm>
              <a:off x="3850629" y="4019253"/>
              <a:ext cx="1445400" cy="342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FFFFFF"/>
                  </a:solidFill>
                  <a:latin typeface="Roboto" panose="02000000000000000000"/>
                  <a:ea typeface="Roboto" panose="02000000000000000000"/>
                  <a:cs typeface="Roboto" panose="02000000000000000000"/>
                  <a:sym typeface="Roboto" panose="02000000000000000000"/>
                </a:rPr>
                <a:t>Social Media</a:t>
              </a: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pic>
        <p:nvPicPr>
          <p:cNvPr id="601" name="Google Shape;601;p46"/>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602" name="Google Shape;602;p46"/>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603" name="Google Shape;603;p46"/>
          <p:cNvSpPr txBox="1"/>
          <p:nvPr>
            <p:ph type="sldNum" idx="12"/>
          </p:nvPr>
        </p:nvSpPr>
        <p:spPr>
          <a:xfrm>
            <a:off x="8595302"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607" name="Shape 607"/>
        <p:cNvGrpSpPr/>
        <p:nvPr/>
      </p:nvGrpSpPr>
      <p:grpSpPr>
        <a:xfrm>
          <a:off x="0" y="0"/>
          <a:ext cx="0" cy="0"/>
          <a:chOff x="0" y="0"/>
          <a:chExt cx="0" cy="0"/>
        </a:xfrm>
      </p:grpSpPr>
      <p:sp>
        <p:nvSpPr>
          <p:cNvPr id="608" name="Google Shape;608;p47"/>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9" name="Google Shape;609;p47"/>
          <p:cNvSpPr/>
          <p:nvPr/>
        </p:nvSpPr>
        <p:spPr>
          <a:xfrm>
            <a:off x="801343" y="2900213"/>
            <a:ext cx="3559729" cy="2402987"/>
          </a:xfrm>
          <a:custGeom>
            <a:avLst/>
            <a:gdLst/>
            <a:ahLst/>
            <a:cxnLst/>
            <a:rect l="l" t="t" r="r" b="b"/>
            <a:pathLst>
              <a:path w="184777" h="129821" extrusionOk="0">
                <a:moveTo>
                  <a:pt x="6262" y="1"/>
                </a:moveTo>
                <a:cubicBezTo>
                  <a:pt x="2828" y="1"/>
                  <a:pt x="1" y="2797"/>
                  <a:pt x="1" y="6262"/>
                </a:cubicBezTo>
                <a:lnTo>
                  <a:pt x="1" y="102312"/>
                </a:lnTo>
                <a:cubicBezTo>
                  <a:pt x="1" y="105777"/>
                  <a:pt x="2828" y="108574"/>
                  <a:pt x="6262" y="108574"/>
                </a:cubicBezTo>
                <a:lnTo>
                  <a:pt x="74957" y="108574"/>
                </a:lnTo>
                <a:lnTo>
                  <a:pt x="74288" y="111613"/>
                </a:lnTo>
                <a:lnTo>
                  <a:pt x="71613" y="123315"/>
                </a:lnTo>
                <a:lnTo>
                  <a:pt x="59394" y="123315"/>
                </a:lnTo>
                <a:cubicBezTo>
                  <a:pt x="58026" y="123315"/>
                  <a:pt x="56871" y="124440"/>
                  <a:pt x="56871" y="125838"/>
                </a:cubicBezTo>
                <a:lnTo>
                  <a:pt x="56871" y="125899"/>
                </a:lnTo>
                <a:lnTo>
                  <a:pt x="56871" y="127328"/>
                </a:lnTo>
                <a:cubicBezTo>
                  <a:pt x="56871" y="128695"/>
                  <a:pt x="57966" y="129820"/>
                  <a:pt x="59394" y="129820"/>
                </a:cubicBezTo>
                <a:lnTo>
                  <a:pt x="129152" y="129820"/>
                </a:lnTo>
                <a:cubicBezTo>
                  <a:pt x="130520" y="129820"/>
                  <a:pt x="131645" y="128726"/>
                  <a:pt x="131645" y="127328"/>
                </a:cubicBezTo>
                <a:lnTo>
                  <a:pt x="131645" y="125899"/>
                </a:lnTo>
                <a:lnTo>
                  <a:pt x="131645" y="125838"/>
                </a:lnTo>
                <a:cubicBezTo>
                  <a:pt x="131645" y="124471"/>
                  <a:pt x="130550" y="123315"/>
                  <a:pt x="129152" y="123315"/>
                </a:cubicBezTo>
                <a:lnTo>
                  <a:pt x="116903" y="123315"/>
                </a:lnTo>
                <a:lnTo>
                  <a:pt x="114258" y="111613"/>
                </a:lnTo>
                <a:lnTo>
                  <a:pt x="113559" y="108574"/>
                </a:lnTo>
                <a:lnTo>
                  <a:pt x="178484" y="108574"/>
                </a:lnTo>
                <a:cubicBezTo>
                  <a:pt x="181950" y="108574"/>
                  <a:pt x="184776" y="105777"/>
                  <a:pt x="184776" y="102312"/>
                </a:cubicBezTo>
                <a:lnTo>
                  <a:pt x="184776" y="6262"/>
                </a:lnTo>
                <a:cubicBezTo>
                  <a:pt x="184655" y="2797"/>
                  <a:pt x="181858" y="1"/>
                  <a:pt x="1783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610" name="Google Shape;610;p47"/>
          <p:cNvPicPr preferRelativeResize="0"/>
          <p:nvPr/>
        </p:nvPicPr>
        <p:blipFill rotWithShape="1">
          <a:blip r:embed="rId2"/>
          <a:srcRect/>
          <a:stretch>
            <a:fillRect/>
          </a:stretch>
        </p:blipFill>
        <p:spPr>
          <a:xfrm>
            <a:off x="899485" y="3089028"/>
            <a:ext cx="3354966" cy="1646086"/>
          </a:xfrm>
          <a:prstGeom prst="rect">
            <a:avLst/>
          </a:prstGeom>
          <a:noFill/>
          <a:ln w="9525" cap="flat" cmpd="sng">
            <a:solidFill>
              <a:srgbClr val="D9D9D9"/>
            </a:solidFill>
            <a:prstDash val="solid"/>
            <a:round/>
            <a:headEnd type="none" w="sm" len="sm"/>
            <a:tailEnd type="none" w="sm" len="sm"/>
          </a:ln>
        </p:spPr>
      </p:pic>
      <p:sp>
        <p:nvSpPr>
          <p:cNvPr id="611" name="Google Shape;611;p47">
            <a:hlinkClick r:id="rId3"/>
          </p:cNvPr>
          <p:cNvSpPr/>
          <p:nvPr/>
        </p:nvSpPr>
        <p:spPr>
          <a:xfrm>
            <a:off x="1021279" y="3158894"/>
            <a:ext cx="1905900" cy="258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900" b="0" i="0" u="sng" strike="noStrike" cap="none">
                <a:solidFill>
                  <a:srgbClr val="3C78D8"/>
                </a:solidFill>
                <a:latin typeface="Roboto" panose="02000000000000000000"/>
                <a:ea typeface="Roboto" panose="02000000000000000000"/>
                <a:cs typeface="Roboto" panose="02000000000000000000"/>
                <a:sym typeface="Roboto" panose="02000000000000000000"/>
              </a:rPr>
              <a:t>https://themalayaku.com</a:t>
            </a:r>
            <a:endParaRPr sz="900" b="0" i="0" u="none" strike="noStrike" cap="none">
              <a:solidFill>
                <a:srgbClr val="3C78D8"/>
              </a:solidFill>
              <a:latin typeface="Roboto" panose="02000000000000000000"/>
              <a:ea typeface="Roboto" panose="02000000000000000000"/>
              <a:cs typeface="Roboto" panose="02000000000000000000"/>
              <a:sym typeface="Roboto" panose="02000000000000000000"/>
            </a:endParaRPr>
          </a:p>
        </p:txBody>
      </p:sp>
      <p:sp>
        <p:nvSpPr>
          <p:cNvPr id="612" name="Google Shape;612;p47"/>
          <p:cNvSpPr txBox="1"/>
          <p:nvPr/>
        </p:nvSpPr>
        <p:spPr>
          <a:xfrm>
            <a:off x="718525" y="988000"/>
            <a:ext cx="4865400" cy="1788600"/>
          </a:xfrm>
          <a:prstGeom prst="rect">
            <a:avLst/>
          </a:prstGeom>
          <a:noFill/>
          <a:ln>
            <a:noFill/>
          </a:ln>
        </p:spPr>
        <p:txBody>
          <a:bodyPr spcFirstLastPara="1" wrap="square" lIns="91425" tIns="91425" rIns="91425" bIns="91425" anchor="t" anchorCtr="0">
            <a:noAutofit/>
          </a:bodyPr>
          <a:lstStyle/>
          <a:p>
            <a:pPr marL="228600" marR="0" lvl="0" indent="-190500" algn="l" rtl="0">
              <a:lnSpc>
                <a:spcPct val="115000"/>
              </a:lnSpc>
              <a:spcBef>
                <a:spcPts val="1600"/>
              </a:spcBef>
              <a:spcAft>
                <a:spcPts val="0"/>
              </a:spcAft>
              <a:buClr>
                <a:srgbClr val="000000"/>
              </a:buClr>
              <a:buSzPts val="1200"/>
              <a:buFont typeface="Arial" panose="020B0604020202020204"/>
              <a:buChar char="●"/>
            </a:pP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Website is the preferred platform for the majority of retailers.</a:t>
            </a:r>
            <a:endPar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228600" marR="0" lvl="0" indent="-190500" algn="l" rtl="0">
              <a:lnSpc>
                <a:spcPct val="115000"/>
              </a:lnSpc>
              <a:spcBef>
                <a:spcPts val="1600"/>
              </a:spcBef>
              <a:spcAft>
                <a:spcPts val="0"/>
              </a:spcAft>
              <a:buClr>
                <a:srgbClr val="000000"/>
              </a:buClr>
              <a:buSzPts val="1200"/>
              <a:buFont typeface="Arial" panose="020B0604020202020204"/>
              <a:buChar char="●"/>
            </a:pP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Merchants have the opportunity to showcase </a:t>
            </a:r>
            <a:r>
              <a:rPr lang="en-US" sz="1200" b="0" i="0" u="none" strike="noStrike" cap="none">
                <a:solidFill>
                  <a:srgbClr val="000000"/>
                </a:solidFill>
                <a:highlight>
                  <a:srgbClr val="FFFFFF"/>
                </a:highlight>
                <a:latin typeface="Roboto" panose="02000000000000000000"/>
                <a:ea typeface="Roboto" panose="02000000000000000000"/>
                <a:cs typeface="Roboto" panose="02000000000000000000"/>
                <a:sym typeface="Roboto" panose="02000000000000000000"/>
              </a:rPr>
              <a:t>their products.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28600" marR="0" lvl="0" indent="-190500" algn="l" rtl="0">
              <a:lnSpc>
                <a:spcPct val="115000"/>
              </a:lnSpc>
              <a:spcBef>
                <a:spcPts val="1600"/>
              </a:spcBef>
              <a:spcAft>
                <a:spcPts val="0"/>
              </a:spcAft>
              <a:buClr>
                <a:srgbClr val="000000"/>
              </a:buClr>
              <a:buSzPts val="1200"/>
              <a:buFont typeface="Arial" panose="020B0604020202020204"/>
              <a:buChar char="●"/>
            </a:pP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Complete control over the appearance of the merchant's website.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28600" marR="0" lvl="0" indent="-190500" algn="l" rtl="0">
              <a:lnSpc>
                <a:spcPct val="115000"/>
              </a:lnSpc>
              <a:spcBef>
                <a:spcPts val="1600"/>
              </a:spcBef>
              <a:spcAft>
                <a:spcPts val="0"/>
              </a:spcAft>
              <a:buClr>
                <a:srgbClr val="000000"/>
              </a:buClr>
              <a:buSzPts val="1200"/>
              <a:buFont typeface="Arial" panose="020B0604020202020204"/>
              <a:buChar char="●"/>
            </a:pP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Merchants can select their own domain name.</a:t>
            </a:r>
            <a:endParaRPr sz="1200" b="0" i="0" u="none" strike="noStrike" cap="none">
              <a:solidFill>
                <a:srgbClr val="000000"/>
              </a:solidFill>
              <a:highlight>
                <a:srgbClr val="FFFFFF"/>
              </a:highlight>
              <a:latin typeface="Roboto" panose="02000000000000000000"/>
              <a:ea typeface="Roboto" panose="02000000000000000000"/>
              <a:cs typeface="Roboto" panose="02000000000000000000"/>
              <a:sym typeface="Roboto" panose="02000000000000000000"/>
            </a:endParaRPr>
          </a:p>
        </p:txBody>
      </p:sp>
      <p:pic>
        <p:nvPicPr>
          <p:cNvPr id="613" name="Google Shape;613;p47"/>
          <p:cNvPicPr preferRelativeResize="0"/>
          <p:nvPr/>
        </p:nvPicPr>
        <p:blipFill rotWithShape="1">
          <a:blip r:embed="rId4"/>
          <a:srcRect/>
          <a:stretch>
            <a:fillRect/>
          </a:stretch>
        </p:blipFill>
        <p:spPr>
          <a:xfrm>
            <a:off x="8296124" y="127133"/>
            <a:ext cx="661065" cy="661065"/>
          </a:xfrm>
          <a:prstGeom prst="rect">
            <a:avLst/>
          </a:prstGeom>
          <a:noFill/>
          <a:ln>
            <a:noFill/>
          </a:ln>
        </p:spPr>
      </p:pic>
      <p:sp>
        <p:nvSpPr>
          <p:cNvPr id="614" name="Google Shape;614;p47"/>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SzPts val="1800"/>
              <a:buNone/>
            </a:pPr>
            <a:r>
              <a:rPr lang="en-US" sz="1800" b="1">
                <a:solidFill>
                  <a:srgbClr val="2F2922"/>
                </a:solidFill>
                <a:latin typeface="Signika"/>
                <a:ea typeface="Signika"/>
                <a:cs typeface="Signika"/>
                <a:sym typeface="Signika"/>
              </a:rPr>
              <a:t>Retail: Online - Types of Online Platform (Website)</a:t>
            </a:r>
            <a:endParaRPr sz="1800" b="1">
              <a:solidFill>
                <a:srgbClr val="2F2922"/>
              </a:solidFill>
              <a:latin typeface="Signika"/>
              <a:ea typeface="Signika"/>
              <a:cs typeface="Signika"/>
              <a:sym typeface="Signika"/>
            </a:endParaRPr>
          </a:p>
        </p:txBody>
      </p:sp>
      <p:sp>
        <p:nvSpPr>
          <p:cNvPr id="615" name="Google Shape;615;p47"/>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grpSp>
        <p:nvGrpSpPr>
          <p:cNvPr id="616" name="Google Shape;616;p47"/>
          <p:cNvGrpSpPr/>
          <p:nvPr/>
        </p:nvGrpSpPr>
        <p:grpSpPr>
          <a:xfrm>
            <a:off x="7018006" y="987975"/>
            <a:ext cx="1802283" cy="2294130"/>
            <a:chOff x="3112392" y="1279562"/>
            <a:chExt cx="2916787" cy="3353011"/>
          </a:xfrm>
        </p:grpSpPr>
        <p:grpSp>
          <p:nvGrpSpPr>
            <p:cNvPr id="617" name="Google Shape;617;p47"/>
            <p:cNvGrpSpPr/>
            <p:nvPr/>
          </p:nvGrpSpPr>
          <p:grpSpPr>
            <a:xfrm>
              <a:off x="3112392" y="1279562"/>
              <a:ext cx="2916787" cy="3353011"/>
              <a:chOff x="23469599" y="17462500"/>
              <a:chExt cx="4167434" cy="4959342"/>
            </a:xfrm>
          </p:grpSpPr>
          <p:sp>
            <p:nvSpPr>
              <p:cNvPr id="618" name="Google Shape;618;p47"/>
              <p:cNvSpPr/>
              <p:nvPr/>
            </p:nvSpPr>
            <p:spPr>
              <a:xfrm>
                <a:off x="23469599" y="18605500"/>
                <a:ext cx="4167434" cy="3816342"/>
              </a:xfrm>
              <a:custGeom>
                <a:avLst/>
                <a:gdLst/>
                <a:ahLst/>
                <a:cxnLst/>
                <a:rect l="l" t="t" r="r" b="b"/>
                <a:pathLst>
                  <a:path w="21343" h="21600" extrusionOk="0">
                    <a:moveTo>
                      <a:pt x="19318" y="21600"/>
                    </a:moveTo>
                    <a:lnTo>
                      <a:pt x="2024" y="21600"/>
                    </a:lnTo>
                    <a:cubicBezTo>
                      <a:pt x="808" y="21600"/>
                      <a:pt x="-129" y="20515"/>
                      <a:pt x="14" y="19285"/>
                    </a:cubicBezTo>
                    <a:lnTo>
                      <a:pt x="2453" y="1811"/>
                    </a:lnTo>
                    <a:cubicBezTo>
                      <a:pt x="2577" y="776"/>
                      <a:pt x="3442" y="0"/>
                      <a:pt x="4463" y="0"/>
                    </a:cubicBezTo>
                    <a:lnTo>
                      <a:pt x="16879" y="0"/>
                    </a:lnTo>
                    <a:cubicBezTo>
                      <a:pt x="17900" y="0"/>
                      <a:pt x="18765" y="776"/>
                      <a:pt x="18889" y="1811"/>
                    </a:cubicBezTo>
                    <a:lnTo>
                      <a:pt x="21328" y="19285"/>
                    </a:lnTo>
                    <a:cubicBezTo>
                      <a:pt x="21471" y="20515"/>
                      <a:pt x="20528" y="21600"/>
                      <a:pt x="19318" y="21600"/>
                    </a:cubicBezTo>
                    <a:close/>
                  </a:path>
                </a:pathLst>
              </a:custGeom>
              <a:solidFill>
                <a:srgbClr val="D9D9D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19" name="Google Shape;619;p47"/>
              <p:cNvSpPr/>
              <p:nvPr/>
            </p:nvSpPr>
            <p:spPr>
              <a:xfrm>
                <a:off x="23634700" y="18605500"/>
                <a:ext cx="3844508" cy="3816342"/>
              </a:xfrm>
              <a:custGeom>
                <a:avLst/>
                <a:gdLst/>
                <a:ahLst/>
                <a:cxnLst/>
                <a:rect l="l" t="t" r="r" b="b"/>
                <a:pathLst>
                  <a:path w="21340" h="21600" extrusionOk="0">
                    <a:moveTo>
                      <a:pt x="19310" y="21600"/>
                    </a:moveTo>
                    <a:lnTo>
                      <a:pt x="2024" y="21600"/>
                    </a:lnTo>
                    <a:cubicBezTo>
                      <a:pt x="812" y="21600"/>
                      <a:pt x="-133" y="20515"/>
                      <a:pt x="15" y="19285"/>
                    </a:cubicBezTo>
                    <a:lnTo>
                      <a:pt x="1876" y="1811"/>
                    </a:lnTo>
                    <a:cubicBezTo>
                      <a:pt x="2003" y="776"/>
                      <a:pt x="2863" y="0"/>
                      <a:pt x="3885" y="0"/>
                    </a:cubicBezTo>
                    <a:lnTo>
                      <a:pt x="17456" y="0"/>
                    </a:lnTo>
                    <a:cubicBezTo>
                      <a:pt x="18478" y="0"/>
                      <a:pt x="19338" y="776"/>
                      <a:pt x="19465" y="1811"/>
                    </a:cubicBezTo>
                    <a:lnTo>
                      <a:pt x="21326" y="19285"/>
                    </a:lnTo>
                    <a:cubicBezTo>
                      <a:pt x="21467" y="20515"/>
                      <a:pt x="20529" y="21600"/>
                      <a:pt x="19310" y="21600"/>
                    </a:cubicBezTo>
                    <a:close/>
                  </a:path>
                </a:pathLst>
              </a:custGeom>
              <a:solidFill>
                <a:srgbClr val="69696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20" name="Google Shape;620;p47"/>
              <p:cNvSpPr/>
              <p:nvPr/>
            </p:nvSpPr>
            <p:spPr>
              <a:xfrm>
                <a:off x="23977599" y="18707099"/>
                <a:ext cx="3150846" cy="1525505"/>
              </a:xfrm>
              <a:custGeom>
                <a:avLst/>
                <a:gdLst/>
                <a:ahLst/>
                <a:cxnLst/>
                <a:rect l="l" t="t" r="r" b="b"/>
                <a:pathLst>
                  <a:path w="21600" h="21568" extrusionOk="0">
                    <a:moveTo>
                      <a:pt x="21600" y="15783"/>
                    </a:moveTo>
                    <a:lnTo>
                      <a:pt x="20938" y="3196"/>
                    </a:lnTo>
                    <a:cubicBezTo>
                      <a:pt x="20834" y="1383"/>
                      <a:pt x="20076" y="0"/>
                      <a:pt x="19180" y="0"/>
                    </a:cubicBezTo>
                    <a:lnTo>
                      <a:pt x="2420" y="0"/>
                    </a:lnTo>
                    <a:cubicBezTo>
                      <a:pt x="1524" y="0"/>
                      <a:pt x="766" y="1383"/>
                      <a:pt x="662" y="3214"/>
                    </a:cubicBezTo>
                    <a:lnTo>
                      <a:pt x="0" y="15783"/>
                    </a:lnTo>
                    <a:lnTo>
                      <a:pt x="1750" y="15783"/>
                    </a:lnTo>
                    <a:cubicBezTo>
                      <a:pt x="1750" y="15783"/>
                      <a:pt x="1750" y="15783"/>
                      <a:pt x="1750" y="15801"/>
                    </a:cubicBezTo>
                    <a:cubicBezTo>
                      <a:pt x="1750" y="16178"/>
                      <a:pt x="1715" y="16537"/>
                      <a:pt x="1654" y="16878"/>
                    </a:cubicBezTo>
                    <a:cubicBezTo>
                      <a:pt x="1602" y="17165"/>
                      <a:pt x="1515" y="17452"/>
                      <a:pt x="1384" y="17740"/>
                    </a:cubicBezTo>
                    <a:cubicBezTo>
                      <a:pt x="1341" y="17829"/>
                      <a:pt x="1306" y="17937"/>
                      <a:pt x="1271" y="18027"/>
                    </a:cubicBezTo>
                    <a:cubicBezTo>
                      <a:pt x="1141" y="18440"/>
                      <a:pt x="1080" y="18907"/>
                      <a:pt x="1088" y="19392"/>
                    </a:cubicBezTo>
                    <a:cubicBezTo>
                      <a:pt x="1114" y="20559"/>
                      <a:pt x="1576" y="21510"/>
                      <a:pt x="2142" y="21564"/>
                    </a:cubicBezTo>
                    <a:cubicBezTo>
                      <a:pt x="2446" y="21600"/>
                      <a:pt x="2742" y="21367"/>
                      <a:pt x="2969" y="20936"/>
                    </a:cubicBezTo>
                    <a:cubicBezTo>
                      <a:pt x="3195" y="20505"/>
                      <a:pt x="3317" y="19912"/>
                      <a:pt x="3317" y="19266"/>
                    </a:cubicBezTo>
                    <a:cubicBezTo>
                      <a:pt x="3317" y="18799"/>
                      <a:pt x="3247" y="18368"/>
                      <a:pt x="3126" y="17991"/>
                    </a:cubicBezTo>
                    <a:cubicBezTo>
                      <a:pt x="3099" y="17901"/>
                      <a:pt x="3065" y="17811"/>
                      <a:pt x="3030" y="17740"/>
                    </a:cubicBezTo>
                    <a:cubicBezTo>
                      <a:pt x="2925" y="17506"/>
                      <a:pt x="2847" y="17291"/>
                      <a:pt x="2803" y="17057"/>
                    </a:cubicBezTo>
                    <a:cubicBezTo>
                      <a:pt x="2716" y="16662"/>
                      <a:pt x="2673" y="16231"/>
                      <a:pt x="2673" y="15800"/>
                    </a:cubicBezTo>
                    <a:cubicBezTo>
                      <a:pt x="2673" y="15800"/>
                      <a:pt x="2673" y="15800"/>
                      <a:pt x="2673" y="15783"/>
                    </a:cubicBezTo>
                    <a:lnTo>
                      <a:pt x="21600" y="15783"/>
                    </a:lnTo>
                    <a:close/>
                  </a:path>
                </a:pathLst>
              </a:custGeom>
              <a:solidFill>
                <a:srgbClr val="F1C23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21" name="Google Shape;621;p47"/>
              <p:cNvSpPr/>
              <p:nvPr/>
            </p:nvSpPr>
            <p:spPr>
              <a:xfrm>
                <a:off x="23837900" y="19900900"/>
                <a:ext cx="3430296" cy="1224288"/>
              </a:xfrm>
              <a:custGeom>
                <a:avLst/>
                <a:gdLst/>
                <a:ahLst/>
                <a:cxnLst/>
                <a:rect l="l" t="t" r="r" b="b"/>
                <a:pathLst>
                  <a:path w="21600" h="21600" extrusionOk="0">
                    <a:moveTo>
                      <a:pt x="20640" y="20390"/>
                    </a:moveTo>
                    <a:cubicBezTo>
                      <a:pt x="20536" y="20726"/>
                      <a:pt x="20464" y="21085"/>
                      <a:pt x="20424" y="21466"/>
                    </a:cubicBezTo>
                    <a:cubicBezTo>
                      <a:pt x="20416" y="21510"/>
                      <a:pt x="20416" y="21555"/>
                      <a:pt x="20416" y="21600"/>
                    </a:cubicBezTo>
                    <a:lnTo>
                      <a:pt x="21600" y="21600"/>
                    </a:lnTo>
                    <a:lnTo>
                      <a:pt x="20768" y="22"/>
                    </a:lnTo>
                    <a:lnTo>
                      <a:pt x="3791" y="22"/>
                    </a:lnTo>
                    <a:cubicBezTo>
                      <a:pt x="3823" y="179"/>
                      <a:pt x="3863" y="336"/>
                      <a:pt x="3919" y="493"/>
                    </a:cubicBezTo>
                    <a:lnTo>
                      <a:pt x="3919" y="493"/>
                    </a:lnTo>
                    <a:cubicBezTo>
                      <a:pt x="3967" y="627"/>
                      <a:pt x="4007" y="784"/>
                      <a:pt x="4039" y="919"/>
                    </a:cubicBezTo>
                    <a:cubicBezTo>
                      <a:pt x="4190" y="1546"/>
                      <a:pt x="4270" y="2308"/>
                      <a:pt x="4270" y="3070"/>
                    </a:cubicBezTo>
                    <a:cubicBezTo>
                      <a:pt x="4270" y="4145"/>
                      <a:pt x="4118" y="5131"/>
                      <a:pt x="3847" y="5848"/>
                    </a:cubicBezTo>
                    <a:cubicBezTo>
                      <a:pt x="3591" y="6543"/>
                      <a:pt x="3255" y="6901"/>
                      <a:pt x="2903" y="6901"/>
                    </a:cubicBezTo>
                    <a:cubicBezTo>
                      <a:pt x="2879" y="6901"/>
                      <a:pt x="2855" y="6901"/>
                      <a:pt x="2831" y="6901"/>
                    </a:cubicBezTo>
                    <a:cubicBezTo>
                      <a:pt x="2135" y="6812"/>
                      <a:pt x="1567" y="5198"/>
                      <a:pt x="1535" y="3249"/>
                    </a:cubicBezTo>
                    <a:cubicBezTo>
                      <a:pt x="1519" y="2442"/>
                      <a:pt x="1599" y="1636"/>
                      <a:pt x="1759" y="963"/>
                    </a:cubicBezTo>
                    <a:cubicBezTo>
                      <a:pt x="1799" y="784"/>
                      <a:pt x="1847" y="627"/>
                      <a:pt x="1895" y="471"/>
                    </a:cubicBezTo>
                    <a:cubicBezTo>
                      <a:pt x="1951" y="314"/>
                      <a:pt x="1991" y="157"/>
                      <a:pt x="2023" y="0"/>
                    </a:cubicBezTo>
                    <a:lnTo>
                      <a:pt x="832" y="0"/>
                    </a:lnTo>
                    <a:lnTo>
                      <a:pt x="0" y="21578"/>
                    </a:lnTo>
                    <a:lnTo>
                      <a:pt x="18833" y="21578"/>
                    </a:lnTo>
                    <a:cubicBezTo>
                      <a:pt x="18825" y="21488"/>
                      <a:pt x="18817" y="21421"/>
                      <a:pt x="18809" y="21331"/>
                    </a:cubicBezTo>
                    <a:cubicBezTo>
                      <a:pt x="18769" y="21017"/>
                      <a:pt x="18705" y="20681"/>
                      <a:pt x="18601" y="20368"/>
                    </a:cubicBezTo>
                    <a:cubicBezTo>
                      <a:pt x="18569" y="20256"/>
                      <a:pt x="18537" y="20144"/>
                      <a:pt x="18505" y="20032"/>
                    </a:cubicBezTo>
                    <a:cubicBezTo>
                      <a:pt x="18345" y="19382"/>
                      <a:pt x="18257" y="18620"/>
                      <a:pt x="18257" y="17836"/>
                    </a:cubicBezTo>
                    <a:cubicBezTo>
                      <a:pt x="18257" y="16783"/>
                      <a:pt x="18409" y="15774"/>
                      <a:pt x="18681" y="15057"/>
                    </a:cubicBezTo>
                    <a:cubicBezTo>
                      <a:pt x="18953" y="14318"/>
                      <a:pt x="19313" y="13959"/>
                      <a:pt x="19697" y="14004"/>
                    </a:cubicBezTo>
                    <a:cubicBezTo>
                      <a:pt x="20416" y="14094"/>
                      <a:pt x="20984" y="15752"/>
                      <a:pt x="21000" y="17768"/>
                    </a:cubicBezTo>
                    <a:cubicBezTo>
                      <a:pt x="21008" y="18620"/>
                      <a:pt x="20912" y="19427"/>
                      <a:pt x="20736" y="20121"/>
                    </a:cubicBezTo>
                    <a:cubicBezTo>
                      <a:pt x="20696" y="20211"/>
                      <a:pt x="20672" y="20300"/>
                      <a:pt x="20640" y="20390"/>
                    </a:cubicBezTo>
                    <a:close/>
                  </a:path>
                </a:pathLst>
              </a:custGeom>
              <a:solidFill>
                <a:srgbClr val="43434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22" name="Google Shape;622;p47"/>
              <p:cNvSpPr/>
              <p:nvPr/>
            </p:nvSpPr>
            <p:spPr>
              <a:xfrm>
                <a:off x="23736300" y="20751800"/>
                <a:ext cx="3630886" cy="1567188"/>
              </a:xfrm>
              <a:custGeom>
                <a:avLst/>
                <a:gdLst/>
                <a:ahLst/>
                <a:cxnLst/>
                <a:rect l="l" t="t" r="r" b="b"/>
                <a:pathLst>
                  <a:path w="21517" h="21600" extrusionOk="0">
                    <a:moveTo>
                      <a:pt x="19466" y="5654"/>
                    </a:moveTo>
                    <a:cubicBezTo>
                      <a:pt x="19466" y="5391"/>
                      <a:pt x="19481" y="5111"/>
                      <a:pt x="19511" y="4849"/>
                    </a:cubicBezTo>
                    <a:cubicBezTo>
                      <a:pt x="19556" y="4446"/>
                      <a:pt x="19654" y="4043"/>
                      <a:pt x="19782" y="3711"/>
                    </a:cubicBezTo>
                    <a:cubicBezTo>
                      <a:pt x="19804" y="3658"/>
                      <a:pt x="19819" y="3606"/>
                      <a:pt x="19835" y="3553"/>
                    </a:cubicBezTo>
                    <a:cubicBezTo>
                      <a:pt x="19962" y="3151"/>
                      <a:pt x="20023" y="2678"/>
                      <a:pt x="20023" y="2188"/>
                    </a:cubicBezTo>
                    <a:cubicBezTo>
                      <a:pt x="20015" y="1033"/>
                      <a:pt x="19601" y="53"/>
                      <a:pt x="19112" y="0"/>
                    </a:cubicBezTo>
                    <a:cubicBezTo>
                      <a:pt x="19097" y="0"/>
                      <a:pt x="19082" y="0"/>
                      <a:pt x="19059" y="0"/>
                    </a:cubicBezTo>
                    <a:cubicBezTo>
                      <a:pt x="18811" y="0"/>
                      <a:pt x="18578" y="210"/>
                      <a:pt x="18397" y="613"/>
                    </a:cubicBezTo>
                    <a:cubicBezTo>
                      <a:pt x="18201" y="1033"/>
                      <a:pt x="18096" y="1610"/>
                      <a:pt x="18096" y="2241"/>
                    </a:cubicBezTo>
                    <a:cubicBezTo>
                      <a:pt x="18096" y="2696"/>
                      <a:pt x="18156" y="3151"/>
                      <a:pt x="18269" y="3518"/>
                    </a:cubicBezTo>
                    <a:cubicBezTo>
                      <a:pt x="18292" y="3588"/>
                      <a:pt x="18307" y="3641"/>
                      <a:pt x="18337" y="3711"/>
                    </a:cubicBezTo>
                    <a:cubicBezTo>
                      <a:pt x="18465" y="4061"/>
                      <a:pt x="18555" y="4394"/>
                      <a:pt x="18600" y="4744"/>
                    </a:cubicBezTo>
                    <a:cubicBezTo>
                      <a:pt x="18638" y="5041"/>
                      <a:pt x="18660" y="5356"/>
                      <a:pt x="18660" y="5671"/>
                    </a:cubicBezTo>
                    <a:cubicBezTo>
                      <a:pt x="18660" y="5846"/>
                      <a:pt x="18653" y="6021"/>
                      <a:pt x="18638" y="6196"/>
                    </a:cubicBezTo>
                    <a:lnTo>
                      <a:pt x="538" y="6196"/>
                    </a:lnTo>
                    <a:lnTo>
                      <a:pt x="11" y="17574"/>
                    </a:lnTo>
                    <a:cubicBezTo>
                      <a:pt x="-42" y="18607"/>
                      <a:pt x="93" y="19622"/>
                      <a:pt x="387" y="20392"/>
                    </a:cubicBezTo>
                    <a:cubicBezTo>
                      <a:pt x="681" y="21162"/>
                      <a:pt x="1094" y="21600"/>
                      <a:pt x="1531" y="21600"/>
                    </a:cubicBezTo>
                    <a:lnTo>
                      <a:pt x="19985" y="21600"/>
                    </a:lnTo>
                    <a:cubicBezTo>
                      <a:pt x="20422" y="21600"/>
                      <a:pt x="20843" y="21162"/>
                      <a:pt x="21129" y="20392"/>
                    </a:cubicBezTo>
                    <a:cubicBezTo>
                      <a:pt x="21423" y="19622"/>
                      <a:pt x="21558" y="18607"/>
                      <a:pt x="21505" y="17592"/>
                    </a:cubicBezTo>
                    <a:lnTo>
                      <a:pt x="20971" y="6196"/>
                    </a:lnTo>
                    <a:lnTo>
                      <a:pt x="19473" y="6196"/>
                    </a:lnTo>
                    <a:cubicBezTo>
                      <a:pt x="19473" y="6021"/>
                      <a:pt x="19466" y="5846"/>
                      <a:pt x="19466" y="5654"/>
                    </a:cubicBezTo>
                    <a:close/>
                  </a:path>
                </a:pathLst>
              </a:custGeom>
              <a:solidFill>
                <a:srgbClr val="43434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0"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23" name="Google Shape;623;p47"/>
              <p:cNvSpPr/>
              <p:nvPr/>
            </p:nvSpPr>
            <p:spPr>
              <a:xfrm>
                <a:off x="24676100" y="18732500"/>
                <a:ext cx="424200" cy="424200"/>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24" name="Google Shape;624;p47"/>
              <p:cNvSpPr/>
              <p:nvPr/>
            </p:nvSpPr>
            <p:spPr>
              <a:xfrm>
                <a:off x="25946100" y="18732500"/>
                <a:ext cx="424200" cy="424200"/>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25" name="Google Shape;625;p47"/>
              <p:cNvSpPr/>
              <p:nvPr/>
            </p:nvSpPr>
            <p:spPr>
              <a:xfrm>
                <a:off x="24625299" y="17462500"/>
                <a:ext cx="1856736" cy="1645598"/>
              </a:xfrm>
              <a:custGeom>
                <a:avLst/>
                <a:gdLst/>
                <a:ahLst/>
                <a:cxnLst/>
                <a:rect l="l" t="t" r="r" b="b"/>
                <a:pathLst>
                  <a:path w="21600" h="20474" extrusionOk="0">
                    <a:moveTo>
                      <a:pt x="21600" y="11546"/>
                    </a:moveTo>
                    <a:cubicBezTo>
                      <a:pt x="21600" y="8465"/>
                      <a:pt x="20477" y="5558"/>
                      <a:pt x="18438" y="3377"/>
                    </a:cubicBezTo>
                    <a:cubicBezTo>
                      <a:pt x="14228" y="-1126"/>
                      <a:pt x="7372" y="-1126"/>
                      <a:pt x="3162" y="3377"/>
                    </a:cubicBezTo>
                    <a:cubicBezTo>
                      <a:pt x="1123" y="5558"/>
                      <a:pt x="0" y="8465"/>
                      <a:pt x="0" y="11546"/>
                    </a:cubicBezTo>
                    <a:cubicBezTo>
                      <a:pt x="0" y="13522"/>
                      <a:pt x="458" y="15418"/>
                      <a:pt x="1330" y="17093"/>
                    </a:cubicBezTo>
                    <a:cubicBezTo>
                      <a:pt x="1167" y="17409"/>
                      <a:pt x="1079" y="17772"/>
                      <a:pt x="1079" y="18167"/>
                    </a:cubicBezTo>
                    <a:cubicBezTo>
                      <a:pt x="1079" y="19431"/>
                      <a:pt x="2039" y="20474"/>
                      <a:pt x="3236" y="20474"/>
                    </a:cubicBezTo>
                    <a:cubicBezTo>
                      <a:pt x="4418" y="20474"/>
                      <a:pt x="5393" y="19447"/>
                      <a:pt x="5393" y="18167"/>
                    </a:cubicBezTo>
                    <a:cubicBezTo>
                      <a:pt x="5393" y="16887"/>
                      <a:pt x="4432" y="15860"/>
                      <a:pt x="3236" y="15860"/>
                    </a:cubicBezTo>
                    <a:cubicBezTo>
                      <a:pt x="3147" y="15860"/>
                      <a:pt x="3058" y="15860"/>
                      <a:pt x="2984" y="15876"/>
                    </a:cubicBezTo>
                    <a:cubicBezTo>
                      <a:pt x="2349" y="14549"/>
                      <a:pt x="2009" y="13079"/>
                      <a:pt x="2009" y="11546"/>
                    </a:cubicBezTo>
                    <a:cubicBezTo>
                      <a:pt x="2009" y="9034"/>
                      <a:pt x="2925" y="6664"/>
                      <a:pt x="4595" y="4878"/>
                    </a:cubicBezTo>
                    <a:cubicBezTo>
                      <a:pt x="8037" y="1197"/>
                      <a:pt x="13622" y="1197"/>
                      <a:pt x="17064" y="4878"/>
                    </a:cubicBezTo>
                    <a:cubicBezTo>
                      <a:pt x="18734" y="6664"/>
                      <a:pt x="19650" y="9018"/>
                      <a:pt x="19650" y="11546"/>
                    </a:cubicBezTo>
                    <a:cubicBezTo>
                      <a:pt x="19650" y="13127"/>
                      <a:pt x="19280" y="14643"/>
                      <a:pt x="18601" y="16002"/>
                    </a:cubicBezTo>
                    <a:cubicBezTo>
                      <a:pt x="18364" y="15907"/>
                      <a:pt x="18113" y="15860"/>
                      <a:pt x="17847" y="15860"/>
                    </a:cubicBezTo>
                    <a:cubicBezTo>
                      <a:pt x="16665" y="15860"/>
                      <a:pt x="15690" y="16887"/>
                      <a:pt x="15690" y="18167"/>
                    </a:cubicBezTo>
                    <a:cubicBezTo>
                      <a:pt x="15690" y="19447"/>
                      <a:pt x="16651" y="20474"/>
                      <a:pt x="17847" y="20474"/>
                    </a:cubicBezTo>
                    <a:cubicBezTo>
                      <a:pt x="19044" y="20474"/>
                      <a:pt x="20004" y="19447"/>
                      <a:pt x="20004" y="18167"/>
                    </a:cubicBezTo>
                    <a:cubicBezTo>
                      <a:pt x="20004" y="18025"/>
                      <a:pt x="19990" y="17867"/>
                      <a:pt x="19960" y="17725"/>
                    </a:cubicBezTo>
                    <a:cubicBezTo>
                      <a:pt x="21024" y="15892"/>
                      <a:pt x="21600" y="13759"/>
                      <a:pt x="21600" y="11546"/>
                    </a:cubicBezTo>
                    <a:close/>
                  </a:path>
                </a:pathLst>
              </a:custGeom>
              <a:solidFill>
                <a:srgbClr val="66666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626" name="Google Shape;626;p47"/>
            <p:cNvSpPr txBox="1"/>
            <p:nvPr/>
          </p:nvSpPr>
          <p:spPr>
            <a:xfrm>
              <a:off x="3838168" y="2411724"/>
              <a:ext cx="1470300" cy="45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b="1" i="0" u="none" strike="noStrike" cap="none">
                  <a:latin typeface="Roboto" panose="02000000000000000000"/>
                  <a:ea typeface="Roboto" panose="02000000000000000000"/>
                  <a:cs typeface="Roboto" panose="02000000000000000000"/>
                  <a:sym typeface="Roboto" panose="02000000000000000000"/>
                </a:rPr>
                <a:t>Website</a:t>
              </a:r>
              <a:endParaRPr b="0" i="0" u="none" strike="noStrike" cap="none">
                <a:latin typeface="Arial" panose="020B0604020202020204"/>
                <a:ea typeface="Arial" panose="020B0604020202020204"/>
                <a:cs typeface="Arial" panose="020B0604020202020204"/>
                <a:sym typeface="Arial" panose="020B0604020202020204"/>
              </a:endParaRPr>
            </a:p>
          </p:txBody>
        </p:sp>
      </p:grpSp>
      <p:sp>
        <p:nvSpPr>
          <p:cNvPr id="627" name="Google Shape;627;p47"/>
          <p:cNvSpPr txBox="1"/>
          <p:nvPr>
            <p:ph type="sldNum" idx="12"/>
          </p:nvPr>
        </p:nvSpPr>
        <p:spPr>
          <a:xfrm>
            <a:off x="8595302"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631" name="Shape 631"/>
        <p:cNvGrpSpPr/>
        <p:nvPr/>
      </p:nvGrpSpPr>
      <p:grpSpPr>
        <a:xfrm>
          <a:off x="0" y="0"/>
          <a:ext cx="0" cy="0"/>
          <a:chOff x="0" y="0"/>
          <a:chExt cx="0" cy="0"/>
        </a:xfrm>
      </p:grpSpPr>
      <p:sp>
        <p:nvSpPr>
          <p:cNvPr id="632" name="Google Shape;632;p48"/>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3" name="Google Shape;633;p48"/>
          <p:cNvSpPr txBox="1"/>
          <p:nvPr/>
        </p:nvSpPr>
        <p:spPr>
          <a:xfrm>
            <a:off x="638275" y="1240500"/>
            <a:ext cx="5409600" cy="3008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1600"/>
              </a:spcBef>
              <a:spcAft>
                <a:spcPts val="0"/>
              </a:spcAft>
              <a:buClr>
                <a:srgbClr val="000000"/>
              </a:buClr>
              <a:buSzPts val="1400"/>
              <a:buFont typeface="Arial" panose="020B0604020202020204"/>
              <a:buNone/>
            </a:pPr>
            <a:r>
              <a:rPr lang="en-US" sz="1400" b="1" i="0" u="none" strike="noStrike" cap="none">
                <a:solidFill>
                  <a:srgbClr val="000000"/>
                </a:solidFill>
                <a:latin typeface="Roboto" panose="02000000000000000000"/>
                <a:ea typeface="Roboto" panose="02000000000000000000"/>
                <a:cs typeface="Roboto" panose="02000000000000000000"/>
                <a:sym typeface="Roboto" panose="02000000000000000000"/>
              </a:rPr>
              <a:t>Domain Name</a:t>
            </a:r>
            <a:endParaRPr sz="140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457200" marR="0" lvl="0" indent="-304800" algn="l" rtl="0">
              <a:lnSpc>
                <a:spcPct val="150000"/>
              </a:lnSpc>
              <a:spcBef>
                <a:spcPts val="1600"/>
              </a:spcBef>
              <a:spcAft>
                <a:spcPts val="0"/>
              </a:spcAft>
              <a:buClr>
                <a:srgbClr val="000000"/>
              </a:buClr>
              <a:buSzPts val="1200"/>
              <a:buFont typeface="Roboto" panose="02000000000000000000"/>
              <a:buChar char="●"/>
            </a:pPr>
            <a:r>
              <a:rPr lang="en-US" sz="1200" i="0" u="none" strike="noStrike" cap="none">
                <a:solidFill>
                  <a:srgbClr val="000000"/>
                </a:solidFill>
                <a:latin typeface="Roboto" panose="02000000000000000000"/>
                <a:ea typeface="Roboto" panose="02000000000000000000"/>
                <a:cs typeface="Roboto" panose="02000000000000000000"/>
                <a:sym typeface="Roboto" panose="02000000000000000000"/>
              </a:rPr>
              <a:t>The domain name is the address of a website that end users type in the URL bar of their browser to access it.</a:t>
            </a:r>
            <a:endParaRPr sz="120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50000"/>
              </a:lnSpc>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1600"/>
              </a:spcBef>
              <a:spcAft>
                <a:spcPts val="0"/>
              </a:spcAft>
              <a:buClr>
                <a:schemeClr val="dk1"/>
              </a:buClr>
              <a:buSzPts val="1400"/>
              <a:buFont typeface="Arial" panose="020B0604020202020204"/>
              <a:buNone/>
            </a:pPr>
            <a:r>
              <a:rPr lang="en-US" b="1">
                <a:solidFill>
                  <a:schemeClr val="dk1"/>
                </a:solidFill>
                <a:latin typeface="Roboto" panose="02000000000000000000"/>
                <a:ea typeface="Roboto" panose="02000000000000000000"/>
                <a:cs typeface="Roboto" panose="02000000000000000000"/>
                <a:sym typeface="Roboto" panose="02000000000000000000"/>
              </a:rPr>
              <a:t>Web Hosting</a:t>
            </a:r>
            <a:endParaRPr>
              <a:solidFill>
                <a:schemeClr val="dk1"/>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1600"/>
              </a:spcBef>
              <a:spcAft>
                <a:spcPts val="0"/>
              </a:spcAft>
              <a:buClr>
                <a:schemeClr val="dk1"/>
              </a:buClr>
              <a:buSzPts val="1200"/>
              <a:buFont typeface="Roboto" panose="02000000000000000000"/>
              <a:buChar char="●"/>
            </a:pPr>
            <a:r>
              <a:rPr lang="en-US" sz="1200">
                <a:solidFill>
                  <a:schemeClr val="dk1"/>
                </a:solidFill>
                <a:latin typeface="Roboto" panose="02000000000000000000"/>
                <a:ea typeface="Roboto" panose="02000000000000000000"/>
                <a:cs typeface="Roboto" panose="02000000000000000000"/>
                <a:sym typeface="Roboto" panose="02000000000000000000"/>
              </a:rPr>
              <a:t>Web hosting is the location where your website's data is stored.</a:t>
            </a:r>
            <a:endParaRPr sz="1200">
              <a:solidFill>
                <a:schemeClr val="dk1"/>
              </a:solidFill>
              <a:highlight>
                <a:schemeClr val="lt1"/>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chemeClr val="dk1"/>
              </a:buClr>
              <a:buSzPts val="1200"/>
              <a:buFont typeface="Roboto" panose="02000000000000000000"/>
              <a:buChar char="●"/>
            </a:pPr>
            <a:r>
              <a:rPr lang="en-US" sz="1200">
                <a:solidFill>
                  <a:schemeClr val="dk1"/>
                </a:solidFill>
                <a:highlight>
                  <a:schemeClr val="lt1"/>
                </a:highlight>
                <a:latin typeface="Roboto" panose="02000000000000000000"/>
                <a:ea typeface="Roboto" panose="02000000000000000000"/>
                <a:cs typeface="Roboto" panose="02000000000000000000"/>
                <a:sym typeface="Roboto" panose="02000000000000000000"/>
              </a:rPr>
              <a:t>Web hosts includes </a:t>
            </a:r>
            <a:r>
              <a:rPr lang="en-US" sz="1200">
                <a:solidFill>
                  <a:srgbClr val="0000FF"/>
                </a:solidFill>
                <a:highlight>
                  <a:schemeClr val="lt1"/>
                </a:highlight>
                <a:latin typeface="Roboto" panose="02000000000000000000"/>
                <a:ea typeface="Roboto" panose="02000000000000000000"/>
                <a:cs typeface="Roboto" panose="02000000000000000000"/>
                <a:sym typeface="Roboto" panose="02000000000000000000"/>
              </a:rPr>
              <a:t>.com</a:t>
            </a:r>
            <a:r>
              <a:rPr lang="en-US" sz="1200">
                <a:solidFill>
                  <a:schemeClr val="dk1"/>
                </a:solidFill>
                <a:highlight>
                  <a:schemeClr val="lt1"/>
                </a:highlight>
                <a:latin typeface="Roboto" panose="02000000000000000000"/>
                <a:ea typeface="Roboto" panose="02000000000000000000"/>
                <a:cs typeface="Roboto" panose="02000000000000000000"/>
                <a:sym typeface="Roboto" panose="02000000000000000000"/>
              </a:rPr>
              <a:t>, </a:t>
            </a:r>
            <a:r>
              <a:rPr lang="en-US" sz="1200">
                <a:solidFill>
                  <a:srgbClr val="0000FF"/>
                </a:solidFill>
                <a:highlight>
                  <a:schemeClr val="lt1"/>
                </a:highlight>
                <a:latin typeface="Roboto" panose="02000000000000000000"/>
                <a:ea typeface="Roboto" panose="02000000000000000000"/>
                <a:cs typeface="Roboto" panose="02000000000000000000"/>
                <a:sym typeface="Roboto" panose="02000000000000000000"/>
              </a:rPr>
              <a:t>.net</a:t>
            </a:r>
            <a:r>
              <a:rPr lang="en-US" sz="1200">
                <a:solidFill>
                  <a:schemeClr val="dk1"/>
                </a:solidFill>
                <a:highlight>
                  <a:schemeClr val="lt1"/>
                </a:highlight>
                <a:latin typeface="Roboto" panose="02000000000000000000"/>
                <a:ea typeface="Roboto" panose="02000000000000000000"/>
                <a:cs typeface="Roboto" panose="02000000000000000000"/>
                <a:sym typeface="Roboto" panose="02000000000000000000"/>
              </a:rPr>
              <a:t>, .</a:t>
            </a:r>
            <a:r>
              <a:rPr lang="en-US" sz="1200">
                <a:solidFill>
                  <a:srgbClr val="0000FF"/>
                </a:solidFill>
                <a:highlight>
                  <a:schemeClr val="lt1"/>
                </a:highlight>
                <a:latin typeface="Roboto" panose="02000000000000000000"/>
                <a:ea typeface="Roboto" panose="02000000000000000000"/>
                <a:cs typeface="Roboto" panose="02000000000000000000"/>
                <a:sym typeface="Roboto" panose="02000000000000000000"/>
              </a:rPr>
              <a:t>org</a:t>
            </a:r>
            <a:r>
              <a:rPr lang="en-US" sz="1200">
                <a:solidFill>
                  <a:schemeClr val="dk1"/>
                </a:solidFill>
                <a:highlight>
                  <a:schemeClr val="lt1"/>
                </a:highlight>
                <a:latin typeface="Roboto" panose="02000000000000000000"/>
                <a:ea typeface="Roboto" panose="02000000000000000000"/>
                <a:cs typeface="Roboto" panose="02000000000000000000"/>
                <a:sym typeface="Roboto" panose="02000000000000000000"/>
              </a:rPr>
              <a:t> and etc. </a:t>
            </a:r>
            <a:endParaRPr>
              <a:solidFill>
                <a:schemeClr val="dk1"/>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chemeClr val="dk1"/>
              </a:buClr>
              <a:buSzPts val="1200"/>
              <a:buFont typeface="Roboto" panose="02000000000000000000"/>
              <a:buChar char="●"/>
            </a:pPr>
            <a:r>
              <a:rPr lang="en-US" sz="1200">
                <a:solidFill>
                  <a:schemeClr val="dk1"/>
                </a:solidFill>
                <a:latin typeface="Roboto" panose="02000000000000000000"/>
                <a:ea typeface="Roboto" panose="02000000000000000000"/>
                <a:cs typeface="Roboto" panose="02000000000000000000"/>
                <a:sym typeface="Roboto" panose="02000000000000000000"/>
              </a:rPr>
              <a:t>If a merchant wishes to host their domain under .com or .net, they will be charged a fee. While merchants will be able to use storehub.me for free.</a:t>
            </a:r>
            <a:endParaRPr sz="1200">
              <a:latin typeface="Roboto" panose="02000000000000000000"/>
              <a:ea typeface="Roboto" panose="02000000000000000000"/>
              <a:cs typeface="Roboto" panose="02000000000000000000"/>
              <a:sym typeface="Roboto" panose="02000000000000000000"/>
            </a:endParaRPr>
          </a:p>
        </p:txBody>
      </p:sp>
      <p:pic>
        <p:nvPicPr>
          <p:cNvPr id="634" name="Google Shape;634;p48"/>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635" name="Google Shape;635;p48"/>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grpSp>
        <p:nvGrpSpPr>
          <p:cNvPr id="636" name="Google Shape;636;p48"/>
          <p:cNvGrpSpPr/>
          <p:nvPr/>
        </p:nvGrpSpPr>
        <p:grpSpPr>
          <a:xfrm>
            <a:off x="7018006" y="987975"/>
            <a:ext cx="1802283" cy="2294130"/>
            <a:chOff x="3112392" y="1279562"/>
            <a:chExt cx="2916787" cy="3353011"/>
          </a:xfrm>
        </p:grpSpPr>
        <p:grpSp>
          <p:nvGrpSpPr>
            <p:cNvPr id="637" name="Google Shape;637;p48"/>
            <p:cNvGrpSpPr/>
            <p:nvPr/>
          </p:nvGrpSpPr>
          <p:grpSpPr>
            <a:xfrm>
              <a:off x="3112392" y="1279562"/>
              <a:ext cx="2916787" cy="3353011"/>
              <a:chOff x="23469599" y="17462500"/>
              <a:chExt cx="4167434" cy="4959342"/>
            </a:xfrm>
          </p:grpSpPr>
          <p:sp>
            <p:nvSpPr>
              <p:cNvPr id="638" name="Google Shape;638;p48"/>
              <p:cNvSpPr/>
              <p:nvPr/>
            </p:nvSpPr>
            <p:spPr>
              <a:xfrm>
                <a:off x="23469599" y="18605500"/>
                <a:ext cx="4167434" cy="3816342"/>
              </a:xfrm>
              <a:custGeom>
                <a:avLst/>
                <a:gdLst/>
                <a:ahLst/>
                <a:cxnLst/>
                <a:rect l="l" t="t" r="r" b="b"/>
                <a:pathLst>
                  <a:path w="21343" h="21600" extrusionOk="0">
                    <a:moveTo>
                      <a:pt x="19318" y="21600"/>
                    </a:moveTo>
                    <a:lnTo>
                      <a:pt x="2024" y="21600"/>
                    </a:lnTo>
                    <a:cubicBezTo>
                      <a:pt x="808" y="21600"/>
                      <a:pt x="-129" y="20515"/>
                      <a:pt x="14" y="19285"/>
                    </a:cubicBezTo>
                    <a:lnTo>
                      <a:pt x="2453" y="1811"/>
                    </a:lnTo>
                    <a:cubicBezTo>
                      <a:pt x="2577" y="776"/>
                      <a:pt x="3442" y="0"/>
                      <a:pt x="4463" y="0"/>
                    </a:cubicBezTo>
                    <a:lnTo>
                      <a:pt x="16879" y="0"/>
                    </a:lnTo>
                    <a:cubicBezTo>
                      <a:pt x="17900" y="0"/>
                      <a:pt x="18765" y="776"/>
                      <a:pt x="18889" y="1811"/>
                    </a:cubicBezTo>
                    <a:lnTo>
                      <a:pt x="21328" y="19285"/>
                    </a:lnTo>
                    <a:cubicBezTo>
                      <a:pt x="21471" y="20515"/>
                      <a:pt x="20528" y="21600"/>
                      <a:pt x="19318" y="21600"/>
                    </a:cubicBezTo>
                    <a:close/>
                  </a:path>
                </a:pathLst>
              </a:custGeom>
              <a:solidFill>
                <a:srgbClr val="D9D9D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39" name="Google Shape;639;p48"/>
              <p:cNvSpPr/>
              <p:nvPr/>
            </p:nvSpPr>
            <p:spPr>
              <a:xfrm>
                <a:off x="23634700" y="18605500"/>
                <a:ext cx="3844508" cy="3816342"/>
              </a:xfrm>
              <a:custGeom>
                <a:avLst/>
                <a:gdLst/>
                <a:ahLst/>
                <a:cxnLst/>
                <a:rect l="l" t="t" r="r" b="b"/>
                <a:pathLst>
                  <a:path w="21340" h="21600" extrusionOk="0">
                    <a:moveTo>
                      <a:pt x="19310" y="21600"/>
                    </a:moveTo>
                    <a:lnTo>
                      <a:pt x="2024" y="21600"/>
                    </a:lnTo>
                    <a:cubicBezTo>
                      <a:pt x="812" y="21600"/>
                      <a:pt x="-133" y="20515"/>
                      <a:pt x="15" y="19285"/>
                    </a:cubicBezTo>
                    <a:lnTo>
                      <a:pt x="1876" y="1811"/>
                    </a:lnTo>
                    <a:cubicBezTo>
                      <a:pt x="2003" y="776"/>
                      <a:pt x="2863" y="0"/>
                      <a:pt x="3885" y="0"/>
                    </a:cubicBezTo>
                    <a:lnTo>
                      <a:pt x="17456" y="0"/>
                    </a:lnTo>
                    <a:cubicBezTo>
                      <a:pt x="18478" y="0"/>
                      <a:pt x="19338" y="776"/>
                      <a:pt x="19465" y="1811"/>
                    </a:cubicBezTo>
                    <a:lnTo>
                      <a:pt x="21326" y="19285"/>
                    </a:lnTo>
                    <a:cubicBezTo>
                      <a:pt x="21467" y="20515"/>
                      <a:pt x="20529" y="21600"/>
                      <a:pt x="19310" y="21600"/>
                    </a:cubicBezTo>
                    <a:close/>
                  </a:path>
                </a:pathLst>
              </a:custGeom>
              <a:solidFill>
                <a:srgbClr val="69696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0" name="Google Shape;640;p48"/>
              <p:cNvSpPr/>
              <p:nvPr/>
            </p:nvSpPr>
            <p:spPr>
              <a:xfrm>
                <a:off x="23977599" y="18707099"/>
                <a:ext cx="3150846" cy="1525505"/>
              </a:xfrm>
              <a:custGeom>
                <a:avLst/>
                <a:gdLst/>
                <a:ahLst/>
                <a:cxnLst/>
                <a:rect l="l" t="t" r="r" b="b"/>
                <a:pathLst>
                  <a:path w="21600" h="21568" extrusionOk="0">
                    <a:moveTo>
                      <a:pt x="21600" y="15783"/>
                    </a:moveTo>
                    <a:lnTo>
                      <a:pt x="20938" y="3196"/>
                    </a:lnTo>
                    <a:cubicBezTo>
                      <a:pt x="20834" y="1383"/>
                      <a:pt x="20076" y="0"/>
                      <a:pt x="19180" y="0"/>
                    </a:cubicBezTo>
                    <a:lnTo>
                      <a:pt x="2420" y="0"/>
                    </a:lnTo>
                    <a:cubicBezTo>
                      <a:pt x="1524" y="0"/>
                      <a:pt x="766" y="1383"/>
                      <a:pt x="662" y="3214"/>
                    </a:cubicBezTo>
                    <a:lnTo>
                      <a:pt x="0" y="15783"/>
                    </a:lnTo>
                    <a:lnTo>
                      <a:pt x="1750" y="15783"/>
                    </a:lnTo>
                    <a:cubicBezTo>
                      <a:pt x="1750" y="15783"/>
                      <a:pt x="1750" y="15783"/>
                      <a:pt x="1750" y="15801"/>
                    </a:cubicBezTo>
                    <a:cubicBezTo>
                      <a:pt x="1750" y="16178"/>
                      <a:pt x="1715" y="16537"/>
                      <a:pt x="1654" y="16878"/>
                    </a:cubicBezTo>
                    <a:cubicBezTo>
                      <a:pt x="1602" y="17165"/>
                      <a:pt x="1515" y="17452"/>
                      <a:pt x="1384" y="17740"/>
                    </a:cubicBezTo>
                    <a:cubicBezTo>
                      <a:pt x="1341" y="17829"/>
                      <a:pt x="1306" y="17937"/>
                      <a:pt x="1271" y="18027"/>
                    </a:cubicBezTo>
                    <a:cubicBezTo>
                      <a:pt x="1141" y="18440"/>
                      <a:pt x="1080" y="18907"/>
                      <a:pt x="1088" y="19392"/>
                    </a:cubicBezTo>
                    <a:cubicBezTo>
                      <a:pt x="1114" y="20559"/>
                      <a:pt x="1576" y="21510"/>
                      <a:pt x="2142" y="21564"/>
                    </a:cubicBezTo>
                    <a:cubicBezTo>
                      <a:pt x="2446" y="21600"/>
                      <a:pt x="2742" y="21367"/>
                      <a:pt x="2969" y="20936"/>
                    </a:cubicBezTo>
                    <a:cubicBezTo>
                      <a:pt x="3195" y="20505"/>
                      <a:pt x="3317" y="19912"/>
                      <a:pt x="3317" y="19266"/>
                    </a:cubicBezTo>
                    <a:cubicBezTo>
                      <a:pt x="3317" y="18799"/>
                      <a:pt x="3247" y="18368"/>
                      <a:pt x="3126" y="17991"/>
                    </a:cubicBezTo>
                    <a:cubicBezTo>
                      <a:pt x="3099" y="17901"/>
                      <a:pt x="3065" y="17811"/>
                      <a:pt x="3030" y="17740"/>
                    </a:cubicBezTo>
                    <a:cubicBezTo>
                      <a:pt x="2925" y="17506"/>
                      <a:pt x="2847" y="17291"/>
                      <a:pt x="2803" y="17057"/>
                    </a:cubicBezTo>
                    <a:cubicBezTo>
                      <a:pt x="2716" y="16662"/>
                      <a:pt x="2673" y="16231"/>
                      <a:pt x="2673" y="15800"/>
                    </a:cubicBezTo>
                    <a:cubicBezTo>
                      <a:pt x="2673" y="15800"/>
                      <a:pt x="2673" y="15800"/>
                      <a:pt x="2673" y="15783"/>
                    </a:cubicBezTo>
                    <a:lnTo>
                      <a:pt x="21600" y="15783"/>
                    </a:lnTo>
                    <a:close/>
                  </a:path>
                </a:pathLst>
              </a:custGeom>
              <a:solidFill>
                <a:srgbClr val="F1C23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41" name="Google Shape;641;p48"/>
              <p:cNvSpPr/>
              <p:nvPr/>
            </p:nvSpPr>
            <p:spPr>
              <a:xfrm>
                <a:off x="23837900" y="19900900"/>
                <a:ext cx="3430296" cy="1224288"/>
              </a:xfrm>
              <a:custGeom>
                <a:avLst/>
                <a:gdLst/>
                <a:ahLst/>
                <a:cxnLst/>
                <a:rect l="l" t="t" r="r" b="b"/>
                <a:pathLst>
                  <a:path w="21600" h="21600" extrusionOk="0">
                    <a:moveTo>
                      <a:pt x="20640" y="20390"/>
                    </a:moveTo>
                    <a:cubicBezTo>
                      <a:pt x="20536" y="20726"/>
                      <a:pt x="20464" y="21085"/>
                      <a:pt x="20424" y="21466"/>
                    </a:cubicBezTo>
                    <a:cubicBezTo>
                      <a:pt x="20416" y="21510"/>
                      <a:pt x="20416" y="21555"/>
                      <a:pt x="20416" y="21600"/>
                    </a:cubicBezTo>
                    <a:lnTo>
                      <a:pt x="21600" y="21600"/>
                    </a:lnTo>
                    <a:lnTo>
                      <a:pt x="20768" y="22"/>
                    </a:lnTo>
                    <a:lnTo>
                      <a:pt x="3791" y="22"/>
                    </a:lnTo>
                    <a:cubicBezTo>
                      <a:pt x="3823" y="179"/>
                      <a:pt x="3863" y="336"/>
                      <a:pt x="3919" y="493"/>
                    </a:cubicBezTo>
                    <a:lnTo>
                      <a:pt x="3919" y="493"/>
                    </a:lnTo>
                    <a:cubicBezTo>
                      <a:pt x="3967" y="627"/>
                      <a:pt x="4007" y="784"/>
                      <a:pt x="4039" y="919"/>
                    </a:cubicBezTo>
                    <a:cubicBezTo>
                      <a:pt x="4190" y="1546"/>
                      <a:pt x="4270" y="2308"/>
                      <a:pt x="4270" y="3070"/>
                    </a:cubicBezTo>
                    <a:cubicBezTo>
                      <a:pt x="4270" y="4145"/>
                      <a:pt x="4118" y="5131"/>
                      <a:pt x="3847" y="5848"/>
                    </a:cubicBezTo>
                    <a:cubicBezTo>
                      <a:pt x="3591" y="6543"/>
                      <a:pt x="3255" y="6901"/>
                      <a:pt x="2903" y="6901"/>
                    </a:cubicBezTo>
                    <a:cubicBezTo>
                      <a:pt x="2879" y="6901"/>
                      <a:pt x="2855" y="6901"/>
                      <a:pt x="2831" y="6901"/>
                    </a:cubicBezTo>
                    <a:cubicBezTo>
                      <a:pt x="2135" y="6812"/>
                      <a:pt x="1567" y="5198"/>
                      <a:pt x="1535" y="3249"/>
                    </a:cubicBezTo>
                    <a:cubicBezTo>
                      <a:pt x="1519" y="2442"/>
                      <a:pt x="1599" y="1636"/>
                      <a:pt x="1759" y="963"/>
                    </a:cubicBezTo>
                    <a:cubicBezTo>
                      <a:pt x="1799" y="784"/>
                      <a:pt x="1847" y="627"/>
                      <a:pt x="1895" y="471"/>
                    </a:cubicBezTo>
                    <a:cubicBezTo>
                      <a:pt x="1951" y="314"/>
                      <a:pt x="1991" y="157"/>
                      <a:pt x="2023" y="0"/>
                    </a:cubicBezTo>
                    <a:lnTo>
                      <a:pt x="832" y="0"/>
                    </a:lnTo>
                    <a:lnTo>
                      <a:pt x="0" y="21578"/>
                    </a:lnTo>
                    <a:lnTo>
                      <a:pt x="18833" y="21578"/>
                    </a:lnTo>
                    <a:cubicBezTo>
                      <a:pt x="18825" y="21488"/>
                      <a:pt x="18817" y="21421"/>
                      <a:pt x="18809" y="21331"/>
                    </a:cubicBezTo>
                    <a:cubicBezTo>
                      <a:pt x="18769" y="21017"/>
                      <a:pt x="18705" y="20681"/>
                      <a:pt x="18601" y="20368"/>
                    </a:cubicBezTo>
                    <a:cubicBezTo>
                      <a:pt x="18569" y="20256"/>
                      <a:pt x="18537" y="20144"/>
                      <a:pt x="18505" y="20032"/>
                    </a:cubicBezTo>
                    <a:cubicBezTo>
                      <a:pt x="18345" y="19382"/>
                      <a:pt x="18257" y="18620"/>
                      <a:pt x="18257" y="17836"/>
                    </a:cubicBezTo>
                    <a:cubicBezTo>
                      <a:pt x="18257" y="16783"/>
                      <a:pt x="18409" y="15774"/>
                      <a:pt x="18681" y="15057"/>
                    </a:cubicBezTo>
                    <a:cubicBezTo>
                      <a:pt x="18953" y="14318"/>
                      <a:pt x="19313" y="13959"/>
                      <a:pt x="19697" y="14004"/>
                    </a:cubicBezTo>
                    <a:cubicBezTo>
                      <a:pt x="20416" y="14094"/>
                      <a:pt x="20984" y="15752"/>
                      <a:pt x="21000" y="17768"/>
                    </a:cubicBezTo>
                    <a:cubicBezTo>
                      <a:pt x="21008" y="18620"/>
                      <a:pt x="20912" y="19427"/>
                      <a:pt x="20736" y="20121"/>
                    </a:cubicBezTo>
                    <a:cubicBezTo>
                      <a:pt x="20696" y="20211"/>
                      <a:pt x="20672" y="20300"/>
                      <a:pt x="20640" y="20390"/>
                    </a:cubicBezTo>
                    <a:close/>
                  </a:path>
                </a:pathLst>
              </a:custGeom>
              <a:solidFill>
                <a:srgbClr val="43434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42" name="Google Shape;642;p48"/>
              <p:cNvSpPr/>
              <p:nvPr/>
            </p:nvSpPr>
            <p:spPr>
              <a:xfrm>
                <a:off x="23736300" y="20751800"/>
                <a:ext cx="3630886" cy="1567188"/>
              </a:xfrm>
              <a:custGeom>
                <a:avLst/>
                <a:gdLst/>
                <a:ahLst/>
                <a:cxnLst/>
                <a:rect l="l" t="t" r="r" b="b"/>
                <a:pathLst>
                  <a:path w="21517" h="21600" extrusionOk="0">
                    <a:moveTo>
                      <a:pt x="19466" y="5654"/>
                    </a:moveTo>
                    <a:cubicBezTo>
                      <a:pt x="19466" y="5391"/>
                      <a:pt x="19481" y="5111"/>
                      <a:pt x="19511" y="4849"/>
                    </a:cubicBezTo>
                    <a:cubicBezTo>
                      <a:pt x="19556" y="4446"/>
                      <a:pt x="19654" y="4043"/>
                      <a:pt x="19782" y="3711"/>
                    </a:cubicBezTo>
                    <a:cubicBezTo>
                      <a:pt x="19804" y="3658"/>
                      <a:pt x="19819" y="3606"/>
                      <a:pt x="19835" y="3553"/>
                    </a:cubicBezTo>
                    <a:cubicBezTo>
                      <a:pt x="19962" y="3151"/>
                      <a:pt x="20023" y="2678"/>
                      <a:pt x="20023" y="2188"/>
                    </a:cubicBezTo>
                    <a:cubicBezTo>
                      <a:pt x="20015" y="1033"/>
                      <a:pt x="19601" y="53"/>
                      <a:pt x="19112" y="0"/>
                    </a:cubicBezTo>
                    <a:cubicBezTo>
                      <a:pt x="19097" y="0"/>
                      <a:pt x="19082" y="0"/>
                      <a:pt x="19059" y="0"/>
                    </a:cubicBezTo>
                    <a:cubicBezTo>
                      <a:pt x="18811" y="0"/>
                      <a:pt x="18578" y="210"/>
                      <a:pt x="18397" y="613"/>
                    </a:cubicBezTo>
                    <a:cubicBezTo>
                      <a:pt x="18201" y="1033"/>
                      <a:pt x="18096" y="1610"/>
                      <a:pt x="18096" y="2241"/>
                    </a:cubicBezTo>
                    <a:cubicBezTo>
                      <a:pt x="18096" y="2696"/>
                      <a:pt x="18156" y="3151"/>
                      <a:pt x="18269" y="3518"/>
                    </a:cubicBezTo>
                    <a:cubicBezTo>
                      <a:pt x="18292" y="3588"/>
                      <a:pt x="18307" y="3641"/>
                      <a:pt x="18337" y="3711"/>
                    </a:cubicBezTo>
                    <a:cubicBezTo>
                      <a:pt x="18465" y="4061"/>
                      <a:pt x="18555" y="4394"/>
                      <a:pt x="18600" y="4744"/>
                    </a:cubicBezTo>
                    <a:cubicBezTo>
                      <a:pt x="18638" y="5041"/>
                      <a:pt x="18660" y="5356"/>
                      <a:pt x="18660" y="5671"/>
                    </a:cubicBezTo>
                    <a:cubicBezTo>
                      <a:pt x="18660" y="5846"/>
                      <a:pt x="18653" y="6021"/>
                      <a:pt x="18638" y="6196"/>
                    </a:cubicBezTo>
                    <a:lnTo>
                      <a:pt x="538" y="6196"/>
                    </a:lnTo>
                    <a:lnTo>
                      <a:pt x="11" y="17574"/>
                    </a:lnTo>
                    <a:cubicBezTo>
                      <a:pt x="-42" y="18607"/>
                      <a:pt x="93" y="19622"/>
                      <a:pt x="387" y="20392"/>
                    </a:cubicBezTo>
                    <a:cubicBezTo>
                      <a:pt x="681" y="21162"/>
                      <a:pt x="1094" y="21600"/>
                      <a:pt x="1531" y="21600"/>
                    </a:cubicBezTo>
                    <a:lnTo>
                      <a:pt x="19985" y="21600"/>
                    </a:lnTo>
                    <a:cubicBezTo>
                      <a:pt x="20422" y="21600"/>
                      <a:pt x="20843" y="21162"/>
                      <a:pt x="21129" y="20392"/>
                    </a:cubicBezTo>
                    <a:cubicBezTo>
                      <a:pt x="21423" y="19622"/>
                      <a:pt x="21558" y="18607"/>
                      <a:pt x="21505" y="17592"/>
                    </a:cubicBezTo>
                    <a:lnTo>
                      <a:pt x="20971" y="6196"/>
                    </a:lnTo>
                    <a:lnTo>
                      <a:pt x="19473" y="6196"/>
                    </a:lnTo>
                    <a:cubicBezTo>
                      <a:pt x="19473" y="6021"/>
                      <a:pt x="19466" y="5846"/>
                      <a:pt x="19466" y="5654"/>
                    </a:cubicBezTo>
                    <a:close/>
                  </a:path>
                </a:pathLst>
              </a:custGeom>
              <a:solidFill>
                <a:srgbClr val="43434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0"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43" name="Google Shape;643;p48"/>
              <p:cNvSpPr/>
              <p:nvPr/>
            </p:nvSpPr>
            <p:spPr>
              <a:xfrm>
                <a:off x="24676100" y="18732500"/>
                <a:ext cx="424200" cy="424200"/>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4" name="Google Shape;644;p48"/>
              <p:cNvSpPr/>
              <p:nvPr/>
            </p:nvSpPr>
            <p:spPr>
              <a:xfrm>
                <a:off x="25946100" y="18732500"/>
                <a:ext cx="424200" cy="424200"/>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5" name="Google Shape;645;p48"/>
              <p:cNvSpPr/>
              <p:nvPr/>
            </p:nvSpPr>
            <p:spPr>
              <a:xfrm>
                <a:off x="24625299" y="17462500"/>
                <a:ext cx="1856736" cy="1645598"/>
              </a:xfrm>
              <a:custGeom>
                <a:avLst/>
                <a:gdLst/>
                <a:ahLst/>
                <a:cxnLst/>
                <a:rect l="l" t="t" r="r" b="b"/>
                <a:pathLst>
                  <a:path w="21600" h="20474" extrusionOk="0">
                    <a:moveTo>
                      <a:pt x="21600" y="11546"/>
                    </a:moveTo>
                    <a:cubicBezTo>
                      <a:pt x="21600" y="8465"/>
                      <a:pt x="20477" y="5558"/>
                      <a:pt x="18438" y="3377"/>
                    </a:cubicBezTo>
                    <a:cubicBezTo>
                      <a:pt x="14228" y="-1126"/>
                      <a:pt x="7372" y="-1126"/>
                      <a:pt x="3162" y="3377"/>
                    </a:cubicBezTo>
                    <a:cubicBezTo>
                      <a:pt x="1123" y="5558"/>
                      <a:pt x="0" y="8465"/>
                      <a:pt x="0" y="11546"/>
                    </a:cubicBezTo>
                    <a:cubicBezTo>
                      <a:pt x="0" y="13522"/>
                      <a:pt x="458" y="15418"/>
                      <a:pt x="1330" y="17093"/>
                    </a:cubicBezTo>
                    <a:cubicBezTo>
                      <a:pt x="1167" y="17409"/>
                      <a:pt x="1079" y="17772"/>
                      <a:pt x="1079" y="18167"/>
                    </a:cubicBezTo>
                    <a:cubicBezTo>
                      <a:pt x="1079" y="19431"/>
                      <a:pt x="2039" y="20474"/>
                      <a:pt x="3236" y="20474"/>
                    </a:cubicBezTo>
                    <a:cubicBezTo>
                      <a:pt x="4418" y="20474"/>
                      <a:pt x="5393" y="19447"/>
                      <a:pt x="5393" y="18167"/>
                    </a:cubicBezTo>
                    <a:cubicBezTo>
                      <a:pt x="5393" y="16887"/>
                      <a:pt x="4432" y="15860"/>
                      <a:pt x="3236" y="15860"/>
                    </a:cubicBezTo>
                    <a:cubicBezTo>
                      <a:pt x="3147" y="15860"/>
                      <a:pt x="3058" y="15860"/>
                      <a:pt x="2984" y="15876"/>
                    </a:cubicBezTo>
                    <a:cubicBezTo>
                      <a:pt x="2349" y="14549"/>
                      <a:pt x="2009" y="13079"/>
                      <a:pt x="2009" y="11546"/>
                    </a:cubicBezTo>
                    <a:cubicBezTo>
                      <a:pt x="2009" y="9034"/>
                      <a:pt x="2925" y="6664"/>
                      <a:pt x="4595" y="4878"/>
                    </a:cubicBezTo>
                    <a:cubicBezTo>
                      <a:pt x="8037" y="1197"/>
                      <a:pt x="13622" y="1197"/>
                      <a:pt x="17064" y="4878"/>
                    </a:cubicBezTo>
                    <a:cubicBezTo>
                      <a:pt x="18734" y="6664"/>
                      <a:pt x="19650" y="9018"/>
                      <a:pt x="19650" y="11546"/>
                    </a:cubicBezTo>
                    <a:cubicBezTo>
                      <a:pt x="19650" y="13127"/>
                      <a:pt x="19280" y="14643"/>
                      <a:pt x="18601" y="16002"/>
                    </a:cubicBezTo>
                    <a:cubicBezTo>
                      <a:pt x="18364" y="15907"/>
                      <a:pt x="18113" y="15860"/>
                      <a:pt x="17847" y="15860"/>
                    </a:cubicBezTo>
                    <a:cubicBezTo>
                      <a:pt x="16665" y="15860"/>
                      <a:pt x="15690" y="16887"/>
                      <a:pt x="15690" y="18167"/>
                    </a:cubicBezTo>
                    <a:cubicBezTo>
                      <a:pt x="15690" y="19447"/>
                      <a:pt x="16651" y="20474"/>
                      <a:pt x="17847" y="20474"/>
                    </a:cubicBezTo>
                    <a:cubicBezTo>
                      <a:pt x="19044" y="20474"/>
                      <a:pt x="20004" y="19447"/>
                      <a:pt x="20004" y="18167"/>
                    </a:cubicBezTo>
                    <a:cubicBezTo>
                      <a:pt x="20004" y="18025"/>
                      <a:pt x="19990" y="17867"/>
                      <a:pt x="19960" y="17725"/>
                    </a:cubicBezTo>
                    <a:cubicBezTo>
                      <a:pt x="21024" y="15892"/>
                      <a:pt x="21600" y="13759"/>
                      <a:pt x="21600" y="11546"/>
                    </a:cubicBezTo>
                    <a:close/>
                  </a:path>
                </a:pathLst>
              </a:custGeom>
              <a:solidFill>
                <a:srgbClr val="66666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646" name="Google Shape;646;p48"/>
            <p:cNvSpPr txBox="1"/>
            <p:nvPr/>
          </p:nvSpPr>
          <p:spPr>
            <a:xfrm>
              <a:off x="3838168" y="2411724"/>
              <a:ext cx="1470300" cy="45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b="1" i="0" u="none" strike="noStrike" cap="none">
                  <a:latin typeface="Roboto" panose="02000000000000000000"/>
                  <a:ea typeface="Roboto" panose="02000000000000000000"/>
                  <a:cs typeface="Roboto" panose="02000000000000000000"/>
                  <a:sym typeface="Roboto" panose="02000000000000000000"/>
                </a:rPr>
                <a:t>Website</a:t>
              </a:r>
              <a:endParaRPr b="0" i="0" u="none" strike="noStrike" cap="none">
                <a:latin typeface="Arial" panose="020B0604020202020204"/>
                <a:ea typeface="Arial" panose="020B0604020202020204"/>
                <a:cs typeface="Arial" panose="020B0604020202020204"/>
                <a:sym typeface="Arial" panose="020B0604020202020204"/>
              </a:endParaRPr>
            </a:p>
          </p:txBody>
        </p:sp>
      </p:grpSp>
      <p:sp>
        <p:nvSpPr>
          <p:cNvPr id="647" name="Google Shape;647;p48"/>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SzPts val="1800"/>
              <a:buNone/>
            </a:pPr>
            <a:r>
              <a:rPr lang="en-US" sz="1800" b="1">
                <a:solidFill>
                  <a:srgbClr val="2F2922"/>
                </a:solidFill>
                <a:latin typeface="Signika"/>
                <a:ea typeface="Signika"/>
                <a:cs typeface="Signika"/>
                <a:sym typeface="Signika"/>
              </a:rPr>
              <a:t>Retail: Online - Types of Online Platform (Website) (cont.)</a:t>
            </a:r>
            <a:endParaRPr sz="1800" b="1">
              <a:solidFill>
                <a:srgbClr val="2F2922"/>
              </a:solidFill>
              <a:latin typeface="Signika"/>
              <a:ea typeface="Signika"/>
              <a:cs typeface="Signika"/>
              <a:sym typeface="Signika"/>
            </a:endParaRPr>
          </a:p>
        </p:txBody>
      </p:sp>
      <p:sp>
        <p:nvSpPr>
          <p:cNvPr id="648" name="Google Shape;648;p48"/>
          <p:cNvSpPr txBox="1"/>
          <p:nvPr>
            <p:ph type="sldNum" idx="12"/>
          </p:nvPr>
        </p:nvSpPr>
        <p:spPr>
          <a:xfrm>
            <a:off x="8595302"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652" name="Shape 652"/>
        <p:cNvGrpSpPr/>
        <p:nvPr/>
      </p:nvGrpSpPr>
      <p:grpSpPr>
        <a:xfrm>
          <a:off x="0" y="0"/>
          <a:ext cx="0" cy="0"/>
          <a:chOff x="0" y="0"/>
          <a:chExt cx="0" cy="0"/>
        </a:xfrm>
      </p:grpSpPr>
      <p:sp>
        <p:nvSpPr>
          <p:cNvPr id="653" name="Google Shape;653;p49"/>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54" name="Google Shape;654;p49"/>
          <p:cNvSpPr txBox="1"/>
          <p:nvPr/>
        </p:nvSpPr>
        <p:spPr>
          <a:xfrm>
            <a:off x="624850" y="1072600"/>
            <a:ext cx="5373600" cy="2237400"/>
          </a:xfrm>
          <a:prstGeom prst="rect">
            <a:avLst/>
          </a:prstGeom>
          <a:noFill/>
          <a:ln>
            <a:noFill/>
          </a:ln>
        </p:spPr>
        <p:txBody>
          <a:bodyPr spcFirstLastPara="1" wrap="square" lIns="91425" tIns="91425" rIns="91425" bIns="91425" anchor="t" anchorCtr="0">
            <a:noAutofit/>
          </a:bodyPr>
          <a:lstStyle/>
          <a:p>
            <a:pPr marL="228600" marR="0" lvl="0" indent="-190500" algn="l" rtl="0">
              <a:lnSpc>
                <a:spcPct val="115000"/>
              </a:lnSpc>
              <a:spcBef>
                <a:spcPts val="1600"/>
              </a:spcBef>
              <a:spcAft>
                <a:spcPts val="0"/>
              </a:spcAft>
              <a:buClr>
                <a:srgbClr val="000000"/>
              </a:buClr>
              <a:buSzPts val="1200"/>
              <a:buFont typeface="Arial" panose="020B0604020202020204"/>
              <a:buChar char="●"/>
            </a:pP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Occurs on online marketplaces that connect merchants and customers.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28600" marR="0" lvl="0" indent="-190500" algn="l" rtl="0">
              <a:lnSpc>
                <a:spcPct val="115000"/>
              </a:lnSpc>
              <a:spcBef>
                <a:spcPts val="1600"/>
              </a:spcBef>
              <a:spcAft>
                <a:spcPts val="0"/>
              </a:spcAft>
              <a:buClr>
                <a:srgbClr val="000000"/>
              </a:buClr>
              <a:buSzPts val="1200"/>
              <a:buFont typeface="Arial" panose="020B0604020202020204"/>
              <a:buChar char="●"/>
            </a:pP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Provides buyers and sellers a platform to do business.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28600" marR="0" lvl="0" indent="-190500" algn="l" rtl="0">
              <a:lnSpc>
                <a:spcPct val="115000"/>
              </a:lnSpc>
              <a:spcBef>
                <a:spcPts val="1600"/>
              </a:spcBef>
              <a:spcAft>
                <a:spcPts val="0"/>
              </a:spcAft>
              <a:buClr>
                <a:srgbClr val="000000"/>
              </a:buClr>
              <a:buSzPts val="1200"/>
              <a:buFont typeface="Arial" panose="020B0604020202020204"/>
              <a:buChar char="●"/>
            </a:pP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Shopee, </a:t>
            </a:r>
            <a:r>
              <a:rPr lang="en-US" sz="1200">
                <a:latin typeface="Roboto" panose="02000000000000000000"/>
                <a:ea typeface="Roboto" panose="02000000000000000000"/>
                <a:cs typeface="Roboto" panose="02000000000000000000"/>
                <a:sym typeface="Roboto" panose="02000000000000000000"/>
              </a:rPr>
              <a:t>Tokopedia and Lazada </a:t>
            </a: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are popular marketplaces in South East Asia. </a:t>
            </a:r>
            <a:r>
              <a:rPr lang="en-US" sz="700" b="0" i="1" u="sng" strike="noStrike" cap="none">
                <a:solidFill>
                  <a:schemeClr val="hlink"/>
                </a:solidFill>
                <a:latin typeface="Roboto" panose="02000000000000000000"/>
                <a:ea typeface="Roboto" panose="02000000000000000000"/>
                <a:cs typeface="Roboto" panose="02000000000000000000"/>
                <a:sym typeface="Roboto" panose="02000000000000000000"/>
                <a:hlinkClick r:id="rId2"/>
              </a:rPr>
              <a:t>So</a:t>
            </a:r>
            <a:r>
              <a:rPr lang="en-US" sz="700" i="1" u="sng">
                <a:solidFill>
                  <a:schemeClr val="hlink"/>
                </a:solidFill>
                <a:latin typeface="Roboto" panose="02000000000000000000"/>
                <a:ea typeface="Roboto" panose="02000000000000000000"/>
                <a:cs typeface="Roboto" panose="02000000000000000000"/>
                <a:sym typeface="Roboto" panose="02000000000000000000"/>
                <a:hlinkClick r:id="rId2"/>
              </a:rPr>
              <a:t>urce</a:t>
            </a:r>
            <a:endParaRPr sz="700" b="0" i="1" u="none" strike="noStrike" cap="none">
              <a:solidFill>
                <a:srgbClr val="000000"/>
              </a:solidFill>
              <a:highlight>
                <a:srgbClr val="FFFFFF"/>
              </a:highlight>
              <a:latin typeface="Roboto" panose="02000000000000000000"/>
              <a:ea typeface="Roboto" panose="02000000000000000000"/>
              <a:cs typeface="Roboto" panose="02000000000000000000"/>
              <a:sym typeface="Roboto" panose="02000000000000000000"/>
            </a:endParaRPr>
          </a:p>
        </p:txBody>
      </p:sp>
      <p:pic>
        <p:nvPicPr>
          <p:cNvPr id="655" name="Google Shape;655;p49"/>
          <p:cNvPicPr preferRelativeResize="0"/>
          <p:nvPr/>
        </p:nvPicPr>
        <p:blipFill rotWithShape="1">
          <a:blip r:embed="rId3"/>
          <a:srcRect/>
          <a:stretch>
            <a:fillRect/>
          </a:stretch>
        </p:blipFill>
        <p:spPr>
          <a:xfrm>
            <a:off x="8296124" y="127133"/>
            <a:ext cx="661065" cy="661065"/>
          </a:xfrm>
          <a:prstGeom prst="rect">
            <a:avLst/>
          </a:prstGeom>
          <a:noFill/>
          <a:ln>
            <a:noFill/>
          </a:ln>
        </p:spPr>
      </p:pic>
      <p:sp>
        <p:nvSpPr>
          <p:cNvPr id="656" name="Google Shape;656;p49"/>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grpSp>
        <p:nvGrpSpPr>
          <p:cNvPr id="657" name="Google Shape;657;p49"/>
          <p:cNvGrpSpPr/>
          <p:nvPr/>
        </p:nvGrpSpPr>
        <p:grpSpPr>
          <a:xfrm>
            <a:off x="7018006" y="987975"/>
            <a:ext cx="1802283" cy="2294130"/>
            <a:chOff x="3112392" y="1279562"/>
            <a:chExt cx="2916787" cy="3353011"/>
          </a:xfrm>
        </p:grpSpPr>
        <p:grpSp>
          <p:nvGrpSpPr>
            <p:cNvPr id="658" name="Google Shape;658;p49"/>
            <p:cNvGrpSpPr/>
            <p:nvPr/>
          </p:nvGrpSpPr>
          <p:grpSpPr>
            <a:xfrm>
              <a:off x="3112392" y="1279562"/>
              <a:ext cx="2916787" cy="3353011"/>
              <a:chOff x="23469599" y="17462500"/>
              <a:chExt cx="4167434" cy="4959342"/>
            </a:xfrm>
          </p:grpSpPr>
          <p:sp>
            <p:nvSpPr>
              <p:cNvPr id="659" name="Google Shape;659;p49"/>
              <p:cNvSpPr/>
              <p:nvPr/>
            </p:nvSpPr>
            <p:spPr>
              <a:xfrm>
                <a:off x="23469599" y="18605500"/>
                <a:ext cx="4167434" cy="3816342"/>
              </a:xfrm>
              <a:custGeom>
                <a:avLst/>
                <a:gdLst/>
                <a:ahLst/>
                <a:cxnLst/>
                <a:rect l="l" t="t" r="r" b="b"/>
                <a:pathLst>
                  <a:path w="21343" h="21600" extrusionOk="0">
                    <a:moveTo>
                      <a:pt x="19318" y="21600"/>
                    </a:moveTo>
                    <a:lnTo>
                      <a:pt x="2024" y="21600"/>
                    </a:lnTo>
                    <a:cubicBezTo>
                      <a:pt x="808" y="21600"/>
                      <a:pt x="-129" y="20515"/>
                      <a:pt x="14" y="19285"/>
                    </a:cubicBezTo>
                    <a:lnTo>
                      <a:pt x="2453" y="1811"/>
                    </a:lnTo>
                    <a:cubicBezTo>
                      <a:pt x="2577" y="776"/>
                      <a:pt x="3442" y="0"/>
                      <a:pt x="4463" y="0"/>
                    </a:cubicBezTo>
                    <a:lnTo>
                      <a:pt x="16879" y="0"/>
                    </a:lnTo>
                    <a:cubicBezTo>
                      <a:pt x="17900" y="0"/>
                      <a:pt x="18765" y="776"/>
                      <a:pt x="18889" y="1811"/>
                    </a:cubicBezTo>
                    <a:lnTo>
                      <a:pt x="21328" y="19285"/>
                    </a:lnTo>
                    <a:cubicBezTo>
                      <a:pt x="21471" y="20515"/>
                      <a:pt x="20528" y="21600"/>
                      <a:pt x="19318" y="21600"/>
                    </a:cubicBezTo>
                    <a:close/>
                  </a:path>
                </a:pathLst>
              </a:custGeom>
              <a:solidFill>
                <a:srgbClr val="D9D9D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0" name="Google Shape;660;p49"/>
              <p:cNvSpPr/>
              <p:nvPr/>
            </p:nvSpPr>
            <p:spPr>
              <a:xfrm>
                <a:off x="23634700" y="18605500"/>
                <a:ext cx="3844508" cy="3816342"/>
              </a:xfrm>
              <a:custGeom>
                <a:avLst/>
                <a:gdLst/>
                <a:ahLst/>
                <a:cxnLst/>
                <a:rect l="l" t="t" r="r" b="b"/>
                <a:pathLst>
                  <a:path w="21340" h="21600" extrusionOk="0">
                    <a:moveTo>
                      <a:pt x="19310" y="21600"/>
                    </a:moveTo>
                    <a:lnTo>
                      <a:pt x="2024" y="21600"/>
                    </a:lnTo>
                    <a:cubicBezTo>
                      <a:pt x="812" y="21600"/>
                      <a:pt x="-133" y="20515"/>
                      <a:pt x="15" y="19285"/>
                    </a:cubicBezTo>
                    <a:lnTo>
                      <a:pt x="1876" y="1811"/>
                    </a:lnTo>
                    <a:cubicBezTo>
                      <a:pt x="2003" y="776"/>
                      <a:pt x="2863" y="0"/>
                      <a:pt x="3885" y="0"/>
                    </a:cubicBezTo>
                    <a:lnTo>
                      <a:pt x="17456" y="0"/>
                    </a:lnTo>
                    <a:cubicBezTo>
                      <a:pt x="18478" y="0"/>
                      <a:pt x="19338" y="776"/>
                      <a:pt x="19465" y="1811"/>
                    </a:cubicBezTo>
                    <a:lnTo>
                      <a:pt x="21326" y="19285"/>
                    </a:lnTo>
                    <a:cubicBezTo>
                      <a:pt x="21467" y="20515"/>
                      <a:pt x="20529" y="21600"/>
                      <a:pt x="19310" y="21600"/>
                    </a:cubicBezTo>
                    <a:close/>
                  </a:path>
                </a:pathLst>
              </a:custGeom>
              <a:solidFill>
                <a:srgbClr val="69696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1" name="Google Shape;661;p49"/>
              <p:cNvSpPr/>
              <p:nvPr/>
            </p:nvSpPr>
            <p:spPr>
              <a:xfrm>
                <a:off x="23977599" y="18707099"/>
                <a:ext cx="3150846" cy="1525505"/>
              </a:xfrm>
              <a:custGeom>
                <a:avLst/>
                <a:gdLst/>
                <a:ahLst/>
                <a:cxnLst/>
                <a:rect l="l" t="t" r="r" b="b"/>
                <a:pathLst>
                  <a:path w="21600" h="21568" extrusionOk="0">
                    <a:moveTo>
                      <a:pt x="21600" y="15783"/>
                    </a:moveTo>
                    <a:lnTo>
                      <a:pt x="20938" y="3196"/>
                    </a:lnTo>
                    <a:cubicBezTo>
                      <a:pt x="20834" y="1383"/>
                      <a:pt x="20076" y="0"/>
                      <a:pt x="19180" y="0"/>
                    </a:cubicBezTo>
                    <a:lnTo>
                      <a:pt x="2420" y="0"/>
                    </a:lnTo>
                    <a:cubicBezTo>
                      <a:pt x="1524" y="0"/>
                      <a:pt x="766" y="1383"/>
                      <a:pt x="662" y="3214"/>
                    </a:cubicBezTo>
                    <a:lnTo>
                      <a:pt x="0" y="15783"/>
                    </a:lnTo>
                    <a:lnTo>
                      <a:pt x="1750" y="15783"/>
                    </a:lnTo>
                    <a:cubicBezTo>
                      <a:pt x="1750" y="15783"/>
                      <a:pt x="1750" y="15783"/>
                      <a:pt x="1750" y="15801"/>
                    </a:cubicBezTo>
                    <a:cubicBezTo>
                      <a:pt x="1750" y="16178"/>
                      <a:pt x="1715" y="16537"/>
                      <a:pt x="1654" y="16878"/>
                    </a:cubicBezTo>
                    <a:cubicBezTo>
                      <a:pt x="1602" y="17165"/>
                      <a:pt x="1515" y="17452"/>
                      <a:pt x="1384" y="17740"/>
                    </a:cubicBezTo>
                    <a:cubicBezTo>
                      <a:pt x="1341" y="17829"/>
                      <a:pt x="1306" y="17937"/>
                      <a:pt x="1271" y="18027"/>
                    </a:cubicBezTo>
                    <a:cubicBezTo>
                      <a:pt x="1141" y="18440"/>
                      <a:pt x="1080" y="18907"/>
                      <a:pt x="1088" y="19392"/>
                    </a:cubicBezTo>
                    <a:cubicBezTo>
                      <a:pt x="1114" y="20559"/>
                      <a:pt x="1576" y="21510"/>
                      <a:pt x="2142" y="21564"/>
                    </a:cubicBezTo>
                    <a:cubicBezTo>
                      <a:pt x="2446" y="21600"/>
                      <a:pt x="2742" y="21367"/>
                      <a:pt x="2969" y="20936"/>
                    </a:cubicBezTo>
                    <a:cubicBezTo>
                      <a:pt x="3195" y="20505"/>
                      <a:pt x="3317" y="19912"/>
                      <a:pt x="3317" y="19266"/>
                    </a:cubicBezTo>
                    <a:cubicBezTo>
                      <a:pt x="3317" y="18799"/>
                      <a:pt x="3247" y="18368"/>
                      <a:pt x="3126" y="17991"/>
                    </a:cubicBezTo>
                    <a:cubicBezTo>
                      <a:pt x="3099" y="17901"/>
                      <a:pt x="3065" y="17811"/>
                      <a:pt x="3030" y="17740"/>
                    </a:cubicBezTo>
                    <a:cubicBezTo>
                      <a:pt x="2925" y="17506"/>
                      <a:pt x="2847" y="17291"/>
                      <a:pt x="2803" y="17057"/>
                    </a:cubicBezTo>
                    <a:cubicBezTo>
                      <a:pt x="2716" y="16662"/>
                      <a:pt x="2673" y="16231"/>
                      <a:pt x="2673" y="15800"/>
                    </a:cubicBezTo>
                    <a:cubicBezTo>
                      <a:pt x="2673" y="15800"/>
                      <a:pt x="2673" y="15800"/>
                      <a:pt x="2673" y="15783"/>
                    </a:cubicBezTo>
                    <a:lnTo>
                      <a:pt x="21600" y="15783"/>
                    </a:lnTo>
                    <a:close/>
                  </a:path>
                </a:pathLst>
              </a:custGeom>
              <a:solidFill>
                <a:srgbClr val="43434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62" name="Google Shape;662;p49"/>
              <p:cNvSpPr/>
              <p:nvPr/>
            </p:nvSpPr>
            <p:spPr>
              <a:xfrm>
                <a:off x="23837900" y="19900900"/>
                <a:ext cx="3430296" cy="1224288"/>
              </a:xfrm>
              <a:custGeom>
                <a:avLst/>
                <a:gdLst/>
                <a:ahLst/>
                <a:cxnLst/>
                <a:rect l="l" t="t" r="r" b="b"/>
                <a:pathLst>
                  <a:path w="21600" h="21600" extrusionOk="0">
                    <a:moveTo>
                      <a:pt x="20640" y="20390"/>
                    </a:moveTo>
                    <a:cubicBezTo>
                      <a:pt x="20536" y="20726"/>
                      <a:pt x="20464" y="21085"/>
                      <a:pt x="20424" y="21466"/>
                    </a:cubicBezTo>
                    <a:cubicBezTo>
                      <a:pt x="20416" y="21510"/>
                      <a:pt x="20416" y="21555"/>
                      <a:pt x="20416" y="21600"/>
                    </a:cubicBezTo>
                    <a:lnTo>
                      <a:pt x="21600" y="21600"/>
                    </a:lnTo>
                    <a:lnTo>
                      <a:pt x="20768" y="22"/>
                    </a:lnTo>
                    <a:lnTo>
                      <a:pt x="3791" y="22"/>
                    </a:lnTo>
                    <a:cubicBezTo>
                      <a:pt x="3823" y="179"/>
                      <a:pt x="3863" y="336"/>
                      <a:pt x="3919" y="493"/>
                    </a:cubicBezTo>
                    <a:lnTo>
                      <a:pt x="3919" y="493"/>
                    </a:lnTo>
                    <a:cubicBezTo>
                      <a:pt x="3967" y="627"/>
                      <a:pt x="4007" y="784"/>
                      <a:pt x="4039" y="919"/>
                    </a:cubicBezTo>
                    <a:cubicBezTo>
                      <a:pt x="4190" y="1546"/>
                      <a:pt x="4270" y="2308"/>
                      <a:pt x="4270" y="3070"/>
                    </a:cubicBezTo>
                    <a:cubicBezTo>
                      <a:pt x="4270" y="4145"/>
                      <a:pt x="4118" y="5131"/>
                      <a:pt x="3847" y="5848"/>
                    </a:cubicBezTo>
                    <a:cubicBezTo>
                      <a:pt x="3591" y="6543"/>
                      <a:pt x="3255" y="6901"/>
                      <a:pt x="2903" y="6901"/>
                    </a:cubicBezTo>
                    <a:cubicBezTo>
                      <a:pt x="2879" y="6901"/>
                      <a:pt x="2855" y="6901"/>
                      <a:pt x="2831" y="6901"/>
                    </a:cubicBezTo>
                    <a:cubicBezTo>
                      <a:pt x="2135" y="6812"/>
                      <a:pt x="1567" y="5198"/>
                      <a:pt x="1535" y="3249"/>
                    </a:cubicBezTo>
                    <a:cubicBezTo>
                      <a:pt x="1519" y="2442"/>
                      <a:pt x="1599" y="1636"/>
                      <a:pt x="1759" y="963"/>
                    </a:cubicBezTo>
                    <a:cubicBezTo>
                      <a:pt x="1799" y="784"/>
                      <a:pt x="1847" y="627"/>
                      <a:pt x="1895" y="471"/>
                    </a:cubicBezTo>
                    <a:cubicBezTo>
                      <a:pt x="1951" y="314"/>
                      <a:pt x="1991" y="157"/>
                      <a:pt x="2023" y="0"/>
                    </a:cubicBezTo>
                    <a:lnTo>
                      <a:pt x="832" y="0"/>
                    </a:lnTo>
                    <a:lnTo>
                      <a:pt x="0" y="21578"/>
                    </a:lnTo>
                    <a:lnTo>
                      <a:pt x="18833" y="21578"/>
                    </a:lnTo>
                    <a:cubicBezTo>
                      <a:pt x="18825" y="21488"/>
                      <a:pt x="18817" y="21421"/>
                      <a:pt x="18809" y="21331"/>
                    </a:cubicBezTo>
                    <a:cubicBezTo>
                      <a:pt x="18769" y="21017"/>
                      <a:pt x="18705" y="20681"/>
                      <a:pt x="18601" y="20368"/>
                    </a:cubicBezTo>
                    <a:cubicBezTo>
                      <a:pt x="18569" y="20256"/>
                      <a:pt x="18537" y="20144"/>
                      <a:pt x="18505" y="20032"/>
                    </a:cubicBezTo>
                    <a:cubicBezTo>
                      <a:pt x="18345" y="19382"/>
                      <a:pt x="18257" y="18620"/>
                      <a:pt x="18257" y="17836"/>
                    </a:cubicBezTo>
                    <a:cubicBezTo>
                      <a:pt x="18257" y="16783"/>
                      <a:pt x="18409" y="15774"/>
                      <a:pt x="18681" y="15057"/>
                    </a:cubicBezTo>
                    <a:cubicBezTo>
                      <a:pt x="18953" y="14318"/>
                      <a:pt x="19313" y="13959"/>
                      <a:pt x="19697" y="14004"/>
                    </a:cubicBezTo>
                    <a:cubicBezTo>
                      <a:pt x="20416" y="14094"/>
                      <a:pt x="20984" y="15752"/>
                      <a:pt x="21000" y="17768"/>
                    </a:cubicBezTo>
                    <a:cubicBezTo>
                      <a:pt x="21008" y="18620"/>
                      <a:pt x="20912" y="19427"/>
                      <a:pt x="20736" y="20121"/>
                    </a:cubicBezTo>
                    <a:cubicBezTo>
                      <a:pt x="20696" y="20211"/>
                      <a:pt x="20672" y="20300"/>
                      <a:pt x="20640" y="20390"/>
                    </a:cubicBezTo>
                    <a:close/>
                  </a:path>
                </a:pathLst>
              </a:custGeom>
              <a:solidFill>
                <a:srgbClr val="CC0000"/>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63" name="Google Shape;663;p49"/>
              <p:cNvSpPr/>
              <p:nvPr/>
            </p:nvSpPr>
            <p:spPr>
              <a:xfrm>
                <a:off x="23736300" y="20751800"/>
                <a:ext cx="3630886" cy="1567188"/>
              </a:xfrm>
              <a:custGeom>
                <a:avLst/>
                <a:gdLst/>
                <a:ahLst/>
                <a:cxnLst/>
                <a:rect l="l" t="t" r="r" b="b"/>
                <a:pathLst>
                  <a:path w="21517" h="21600" extrusionOk="0">
                    <a:moveTo>
                      <a:pt x="19466" y="5654"/>
                    </a:moveTo>
                    <a:cubicBezTo>
                      <a:pt x="19466" y="5391"/>
                      <a:pt x="19481" y="5111"/>
                      <a:pt x="19511" y="4849"/>
                    </a:cubicBezTo>
                    <a:cubicBezTo>
                      <a:pt x="19556" y="4446"/>
                      <a:pt x="19654" y="4043"/>
                      <a:pt x="19782" y="3711"/>
                    </a:cubicBezTo>
                    <a:cubicBezTo>
                      <a:pt x="19804" y="3658"/>
                      <a:pt x="19819" y="3606"/>
                      <a:pt x="19835" y="3553"/>
                    </a:cubicBezTo>
                    <a:cubicBezTo>
                      <a:pt x="19962" y="3151"/>
                      <a:pt x="20023" y="2678"/>
                      <a:pt x="20023" y="2188"/>
                    </a:cubicBezTo>
                    <a:cubicBezTo>
                      <a:pt x="20015" y="1033"/>
                      <a:pt x="19601" y="53"/>
                      <a:pt x="19112" y="0"/>
                    </a:cubicBezTo>
                    <a:cubicBezTo>
                      <a:pt x="19097" y="0"/>
                      <a:pt x="19082" y="0"/>
                      <a:pt x="19059" y="0"/>
                    </a:cubicBezTo>
                    <a:cubicBezTo>
                      <a:pt x="18811" y="0"/>
                      <a:pt x="18578" y="210"/>
                      <a:pt x="18397" y="613"/>
                    </a:cubicBezTo>
                    <a:cubicBezTo>
                      <a:pt x="18201" y="1033"/>
                      <a:pt x="18096" y="1610"/>
                      <a:pt x="18096" y="2241"/>
                    </a:cubicBezTo>
                    <a:cubicBezTo>
                      <a:pt x="18096" y="2696"/>
                      <a:pt x="18156" y="3151"/>
                      <a:pt x="18269" y="3518"/>
                    </a:cubicBezTo>
                    <a:cubicBezTo>
                      <a:pt x="18292" y="3588"/>
                      <a:pt x="18307" y="3641"/>
                      <a:pt x="18337" y="3711"/>
                    </a:cubicBezTo>
                    <a:cubicBezTo>
                      <a:pt x="18465" y="4061"/>
                      <a:pt x="18555" y="4394"/>
                      <a:pt x="18600" y="4744"/>
                    </a:cubicBezTo>
                    <a:cubicBezTo>
                      <a:pt x="18638" y="5041"/>
                      <a:pt x="18660" y="5356"/>
                      <a:pt x="18660" y="5671"/>
                    </a:cubicBezTo>
                    <a:cubicBezTo>
                      <a:pt x="18660" y="5846"/>
                      <a:pt x="18653" y="6021"/>
                      <a:pt x="18638" y="6196"/>
                    </a:cubicBezTo>
                    <a:lnTo>
                      <a:pt x="538" y="6196"/>
                    </a:lnTo>
                    <a:lnTo>
                      <a:pt x="11" y="17574"/>
                    </a:lnTo>
                    <a:cubicBezTo>
                      <a:pt x="-42" y="18607"/>
                      <a:pt x="93" y="19622"/>
                      <a:pt x="387" y="20392"/>
                    </a:cubicBezTo>
                    <a:cubicBezTo>
                      <a:pt x="681" y="21162"/>
                      <a:pt x="1094" y="21600"/>
                      <a:pt x="1531" y="21600"/>
                    </a:cubicBezTo>
                    <a:lnTo>
                      <a:pt x="19985" y="21600"/>
                    </a:lnTo>
                    <a:cubicBezTo>
                      <a:pt x="20422" y="21600"/>
                      <a:pt x="20843" y="21162"/>
                      <a:pt x="21129" y="20392"/>
                    </a:cubicBezTo>
                    <a:cubicBezTo>
                      <a:pt x="21423" y="19622"/>
                      <a:pt x="21558" y="18607"/>
                      <a:pt x="21505" y="17592"/>
                    </a:cubicBezTo>
                    <a:lnTo>
                      <a:pt x="20971" y="6196"/>
                    </a:lnTo>
                    <a:lnTo>
                      <a:pt x="19473" y="6196"/>
                    </a:lnTo>
                    <a:cubicBezTo>
                      <a:pt x="19473" y="6021"/>
                      <a:pt x="19466" y="5846"/>
                      <a:pt x="19466" y="5654"/>
                    </a:cubicBezTo>
                    <a:close/>
                  </a:path>
                </a:pathLst>
              </a:custGeom>
              <a:solidFill>
                <a:srgbClr val="43434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0"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64" name="Google Shape;664;p49"/>
              <p:cNvSpPr/>
              <p:nvPr/>
            </p:nvSpPr>
            <p:spPr>
              <a:xfrm>
                <a:off x="24676100" y="18732500"/>
                <a:ext cx="424200" cy="424200"/>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5" name="Google Shape;665;p49"/>
              <p:cNvSpPr/>
              <p:nvPr/>
            </p:nvSpPr>
            <p:spPr>
              <a:xfrm>
                <a:off x="25946100" y="18732500"/>
                <a:ext cx="424200" cy="424200"/>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6" name="Google Shape;666;p49"/>
              <p:cNvSpPr/>
              <p:nvPr/>
            </p:nvSpPr>
            <p:spPr>
              <a:xfrm>
                <a:off x="24625299" y="17462500"/>
                <a:ext cx="1856736" cy="1645598"/>
              </a:xfrm>
              <a:custGeom>
                <a:avLst/>
                <a:gdLst/>
                <a:ahLst/>
                <a:cxnLst/>
                <a:rect l="l" t="t" r="r" b="b"/>
                <a:pathLst>
                  <a:path w="21600" h="20474" extrusionOk="0">
                    <a:moveTo>
                      <a:pt x="21600" y="11546"/>
                    </a:moveTo>
                    <a:cubicBezTo>
                      <a:pt x="21600" y="8465"/>
                      <a:pt x="20477" y="5558"/>
                      <a:pt x="18438" y="3377"/>
                    </a:cubicBezTo>
                    <a:cubicBezTo>
                      <a:pt x="14228" y="-1126"/>
                      <a:pt x="7372" y="-1126"/>
                      <a:pt x="3162" y="3377"/>
                    </a:cubicBezTo>
                    <a:cubicBezTo>
                      <a:pt x="1123" y="5558"/>
                      <a:pt x="0" y="8465"/>
                      <a:pt x="0" y="11546"/>
                    </a:cubicBezTo>
                    <a:cubicBezTo>
                      <a:pt x="0" y="13522"/>
                      <a:pt x="458" y="15418"/>
                      <a:pt x="1330" y="17093"/>
                    </a:cubicBezTo>
                    <a:cubicBezTo>
                      <a:pt x="1167" y="17409"/>
                      <a:pt x="1079" y="17772"/>
                      <a:pt x="1079" y="18167"/>
                    </a:cubicBezTo>
                    <a:cubicBezTo>
                      <a:pt x="1079" y="19431"/>
                      <a:pt x="2039" y="20474"/>
                      <a:pt x="3236" y="20474"/>
                    </a:cubicBezTo>
                    <a:cubicBezTo>
                      <a:pt x="4418" y="20474"/>
                      <a:pt x="5393" y="19447"/>
                      <a:pt x="5393" y="18167"/>
                    </a:cubicBezTo>
                    <a:cubicBezTo>
                      <a:pt x="5393" y="16887"/>
                      <a:pt x="4432" y="15860"/>
                      <a:pt x="3236" y="15860"/>
                    </a:cubicBezTo>
                    <a:cubicBezTo>
                      <a:pt x="3147" y="15860"/>
                      <a:pt x="3058" y="15860"/>
                      <a:pt x="2984" y="15876"/>
                    </a:cubicBezTo>
                    <a:cubicBezTo>
                      <a:pt x="2349" y="14549"/>
                      <a:pt x="2009" y="13079"/>
                      <a:pt x="2009" y="11546"/>
                    </a:cubicBezTo>
                    <a:cubicBezTo>
                      <a:pt x="2009" y="9034"/>
                      <a:pt x="2925" y="6664"/>
                      <a:pt x="4595" y="4878"/>
                    </a:cubicBezTo>
                    <a:cubicBezTo>
                      <a:pt x="8037" y="1197"/>
                      <a:pt x="13622" y="1197"/>
                      <a:pt x="17064" y="4878"/>
                    </a:cubicBezTo>
                    <a:cubicBezTo>
                      <a:pt x="18734" y="6664"/>
                      <a:pt x="19650" y="9018"/>
                      <a:pt x="19650" y="11546"/>
                    </a:cubicBezTo>
                    <a:cubicBezTo>
                      <a:pt x="19650" y="13127"/>
                      <a:pt x="19280" y="14643"/>
                      <a:pt x="18601" y="16002"/>
                    </a:cubicBezTo>
                    <a:cubicBezTo>
                      <a:pt x="18364" y="15907"/>
                      <a:pt x="18113" y="15860"/>
                      <a:pt x="17847" y="15860"/>
                    </a:cubicBezTo>
                    <a:cubicBezTo>
                      <a:pt x="16665" y="15860"/>
                      <a:pt x="15690" y="16887"/>
                      <a:pt x="15690" y="18167"/>
                    </a:cubicBezTo>
                    <a:cubicBezTo>
                      <a:pt x="15690" y="19447"/>
                      <a:pt x="16651" y="20474"/>
                      <a:pt x="17847" y="20474"/>
                    </a:cubicBezTo>
                    <a:cubicBezTo>
                      <a:pt x="19044" y="20474"/>
                      <a:pt x="20004" y="19447"/>
                      <a:pt x="20004" y="18167"/>
                    </a:cubicBezTo>
                    <a:cubicBezTo>
                      <a:pt x="20004" y="18025"/>
                      <a:pt x="19990" y="17867"/>
                      <a:pt x="19960" y="17725"/>
                    </a:cubicBezTo>
                    <a:cubicBezTo>
                      <a:pt x="21024" y="15892"/>
                      <a:pt x="21600" y="13759"/>
                      <a:pt x="21600" y="11546"/>
                    </a:cubicBezTo>
                    <a:close/>
                  </a:path>
                </a:pathLst>
              </a:custGeom>
              <a:solidFill>
                <a:srgbClr val="66666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667" name="Google Shape;667;p49"/>
            <p:cNvSpPr txBox="1"/>
            <p:nvPr/>
          </p:nvSpPr>
          <p:spPr>
            <a:xfrm>
              <a:off x="3599375" y="3117457"/>
              <a:ext cx="1947900" cy="45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b="1">
                  <a:solidFill>
                    <a:srgbClr val="FFFFFF"/>
                  </a:solidFill>
                  <a:latin typeface="Roboto" panose="02000000000000000000"/>
                  <a:ea typeface="Roboto" panose="02000000000000000000"/>
                  <a:cs typeface="Roboto" panose="02000000000000000000"/>
                  <a:sym typeface="Roboto" panose="02000000000000000000"/>
                </a:rPr>
                <a:t>Marketplace</a:t>
              </a:r>
              <a:endParaRPr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pic>
        <p:nvPicPr>
          <p:cNvPr id="668" name="Google Shape;668;p49"/>
          <p:cNvPicPr preferRelativeResize="0"/>
          <p:nvPr/>
        </p:nvPicPr>
        <p:blipFill rotWithShape="1">
          <a:blip r:embed="rId4"/>
          <a:srcRect/>
          <a:stretch>
            <a:fillRect/>
          </a:stretch>
        </p:blipFill>
        <p:spPr>
          <a:xfrm>
            <a:off x="907675" y="3069150"/>
            <a:ext cx="3354450" cy="1675850"/>
          </a:xfrm>
          <a:prstGeom prst="rect">
            <a:avLst/>
          </a:prstGeom>
          <a:noFill/>
          <a:ln>
            <a:noFill/>
          </a:ln>
        </p:spPr>
      </p:pic>
      <p:sp>
        <p:nvSpPr>
          <p:cNvPr id="669" name="Google Shape;669;p49"/>
          <p:cNvSpPr/>
          <p:nvPr/>
        </p:nvSpPr>
        <p:spPr>
          <a:xfrm>
            <a:off x="801343" y="2900213"/>
            <a:ext cx="3559729" cy="2402987"/>
          </a:xfrm>
          <a:custGeom>
            <a:avLst/>
            <a:gdLst/>
            <a:ahLst/>
            <a:cxnLst/>
            <a:rect l="l" t="t" r="r" b="b"/>
            <a:pathLst>
              <a:path w="184777" h="129821" extrusionOk="0">
                <a:moveTo>
                  <a:pt x="6262" y="1"/>
                </a:moveTo>
                <a:cubicBezTo>
                  <a:pt x="2828" y="1"/>
                  <a:pt x="1" y="2797"/>
                  <a:pt x="1" y="6262"/>
                </a:cubicBezTo>
                <a:lnTo>
                  <a:pt x="1" y="102312"/>
                </a:lnTo>
                <a:cubicBezTo>
                  <a:pt x="1" y="105777"/>
                  <a:pt x="2828" y="108574"/>
                  <a:pt x="6262" y="108574"/>
                </a:cubicBezTo>
                <a:lnTo>
                  <a:pt x="74957" y="108574"/>
                </a:lnTo>
                <a:lnTo>
                  <a:pt x="74288" y="111613"/>
                </a:lnTo>
                <a:lnTo>
                  <a:pt x="71613" y="123315"/>
                </a:lnTo>
                <a:lnTo>
                  <a:pt x="59394" y="123315"/>
                </a:lnTo>
                <a:cubicBezTo>
                  <a:pt x="58026" y="123315"/>
                  <a:pt x="56871" y="124440"/>
                  <a:pt x="56871" y="125838"/>
                </a:cubicBezTo>
                <a:lnTo>
                  <a:pt x="56871" y="125899"/>
                </a:lnTo>
                <a:lnTo>
                  <a:pt x="56871" y="127328"/>
                </a:lnTo>
                <a:cubicBezTo>
                  <a:pt x="56871" y="128695"/>
                  <a:pt x="57966" y="129820"/>
                  <a:pt x="59394" y="129820"/>
                </a:cubicBezTo>
                <a:lnTo>
                  <a:pt x="129152" y="129820"/>
                </a:lnTo>
                <a:cubicBezTo>
                  <a:pt x="130520" y="129820"/>
                  <a:pt x="131645" y="128726"/>
                  <a:pt x="131645" y="127328"/>
                </a:cubicBezTo>
                <a:lnTo>
                  <a:pt x="131645" y="125899"/>
                </a:lnTo>
                <a:lnTo>
                  <a:pt x="131645" y="125838"/>
                </a:lnTo>
                <a:cubicBezTo>
                  <a:pt x="131645" y="124471"/>
                  <a:pt x="130550" y="123315"/>
                  <a:pt x="129152" y="123315"/>
                </a:cubicBezTo>
                <a:lnTo>
                  <a:pt x="116903" y="123315"/>
                </a:lnTo>
                <a:lnTo>
                  <a:pt x="114258" y="111613"/>
                </a:lnTo>
                <a:lnTo>
                  <a:pt x="113559" y="108574"/>
                </a:lnTo>
                <a:lnTo>
                  <a:pt x="178484" y="108574"/>
                </a:lnTo>
                <a:cubicBezTo>
                  <a:pt x="181950" y="108574"/>
                  <a:pt x="184776" y="105777"/>
                  <a:pt x="184776" y="102312"/>
                </a:cubicBezTo>
                <a:lnTo>
                  <a:pt x="184776" y="6262"/>
                </a:lnTo>
                <a:cubicBezTo>
                  <a:pt x="184655" y="2797"/>
                  <a:pt x="181858" y="1"/>
                  <a:pt x="1783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670" name="Google Shape;670;p49"/>
          <p:cNvPicPr preferRelativeResize="0"/>
          <p:nvPr/>
        </p:nvPicPr>
        <p:blipFill>
          <a:blip r:embed="rId5"/>
          <a:stretch>
            <a:fillRect/>
          </a:stretch>
        </p:blipFill>
        <p:spPr>
          <a:xfrm>
            <a:off x="922075" y="3069137"/>
            <a:ext cx="3325652" cy="1652675"/>
          </a:xfrm>
          <a:prstGeom prst="rect">
            <a:avLst/>
          </a:prstGeom>
          <a:noFill/>
          <a:ln w="9525" cap="flat" cmpd="sng">
            <a:solidFill>
              <a:srgbClr val="D9D9D9"/>
            </a:solidFill>
            <a:prstDash val="solid"/>
            <a:round/>
            <a:headEnd type="none" w="sm" len="sm"/>
            <a:tailEnd type="none" w="sm" len="sm"/>
          </a:ln>
        </p:spPr>
      </p:pic>
      <p:sp>
        <p:nvSpPr>
          <p:cNvPr id="671" name="Google Shape;671;p49"/>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SzPts val="1800"/>
              <a:buNone/>
            </a:pPr>
            <a:r>
              <a:rPr lang="en-US" sz="1800" b="1">
                <a:solidFill>
                  <a:srgbClr val="2F2922"/>
                </a:solidFill>
                <a:latin typeface="Signika"/>
                <a:ea typeface="Signika"/>
                <a:cs typeface="Signika"/>
                <a:sym typeface="Signika"/>
              </a:rPr>
              <a:t>Retail: Online - Types of Online Platform (Marketplace)</a:t>
            </a:r>
            <a:endParaRPr sz="1800" b="1">
              <a:solidFill>
                <a:srgbClr val="2F2922"/>
              </a:solidFill>
              <a:latin typeface="Signika"/>
              <a:ea typeface="Signika"/>
              <a:cs typeface="Signika"/>
              <a:sym typeface="Signika"/>
            </a:endParaRPr>
          </a:p>
        </p:txBody>
      </p:sp>
      <p:sp>
        <p:nvSpPr>
          <p:cNvPr id="672" name="Google Shape;672;p49">
            <a:hlinkClick r:id="rId6"/>
          </p:cNvPr>
          <p:cNvSpPr txBox="1"/>
          <p:nvPr/>
        </p:nvSpPr>
        <p:spPr>
          <a:xfrm>
            <a:off x="3122875" y="2986900"/>
            <a:ext cx="142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u="sng">
                <a:solidFill>
                  <a:srgbClr val="FFFF00"/>
                </a:solidFill>
                <a:latin typeface="Roboto" panose="02000000000000000000"/>
                <a:ea typeface="Roboto" panose="02000000000000000000"/>
                <a:cs typeface="Roboto" panose="02000000000000000000"/>
                <a:sym typeface="Roboto" panose="02000000000000000000"/>
              </a:rPr>
              <a:t>https://shopee.com</a:t>
            </a:r>
            <a:endParaRPr sz="900" u="sng">
              <a:solidFill>
                <a:srgbClr val="FFFF00"/>
              </a:solidFill>
              <a:latin typeface="Roboto" panose="02000000000000000000"/>
              <a:ea typeface="Roboto" panose="02000000000000000000"/>
              <a:cs typeface="Roboto" panose="02000000000000000000"/>
              <a:sym typeface="Roboto" panose="02000000000000000000"/>
            </a:endParaRPr>
          </a:p>
        </p:txBody>
      </p:sp>
      <p:sp>
        <p:nvSpPr>
          <p:cNvPr id="673" name="Google Shape;673;p49"/>
          <p:cNvSpPr txBox="1"/>
          <p:nvPr>
            <p:ph type="sldNum" idx="12"/>
          </p:nvPr>
        </p:nvSpPr>
        <p:spPr>
          <a:xfrm>
            <a:off x="8595302" y="47449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677" name="Shape 677"/>
        <p:cNvGrpSpPr/>
        <p:nvPr/>
      </p:nvGrpSpPr>
      <p:grpSpPr>
        <a:xfrm>
          <a:off x="0" y="0"/>
          <a:ext cx="0" cy="0"/>
          <a:chOff x="0" y="0"/>
          <a:chExt cx="0" cy="0"/>
        </a:xfrm>
      </p:grpSpPr>
      <p:sp>
        <p:nvSpPr>
          <p:cNvPr id="678" name="Google Shape;678;p50"/>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79" name="Google Shape;679;p50"/>
          <p:cNvSpPr txBox="1"/>
          <p:nvPr/>
        </p:nvSpPr>
        <p:spPr>
          <a:xfrm>
            <a:off x="373727" y="1228311"/>
            <a:ext cx="5409600" cy="1598400"/>
          </a:xfrm>
          <a:prstGeom prst="rect">
            <a:avLst/>
          </a:prstGeom>
          <a:noFill/>
          <a:ln>
            <a:noFill/>
          </a:ln>
        </p:spPr>
        <p:txBody>
          <a:bodyPr spcFirstLastPara="1" wrap="square" lIns="91425" tIns="91425" rIns="91425" bIns="91425" anchor="t" anchorCtr="0">
            <a:noAutofit/>
          </a:bodyPr>
          <a:lstStyle/>
          <a:p>
            <a:pPr marL="228600" marR="0" lvl="0" indent="-190500" algn="l" rtl="0">
              <a:lnSpc>
                <a:spcPct val="115000"/>
              </a:lnSpc>
              <a:spcBef>
                <a:spcPts val="1600"/>
              </a:spcBef>
              <a:spcAft>
                <a:spcPts val="0"/>
              </a:spcAft>
              <a:buClr>
                <a:srgbClr val="000000"/>
              </a:buClr>
              <a:buSzPts val="1200"/>
              <a:buFont typeface="Arial" panose="020B0604020202020204"/>
              <a:buChar char="●"/>
            </a:pP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Merchants frequently use social media platforms such as TikTok, Facebook</a:t>
            </a:r>
            <a:r>
              <a:rPr lang="en-US" sz="1200">
                <a:latin typeface="Roboto" panose="02000000000000000000"/>
                <a:ea typeface="Roboto" panose="02000000000000000000"/>
                <a:cs typeface="Roboto" panose="02000000000000000000"/>
                <a:sym typeface="Roboto" panose="02000000000000000000"/>
              </a:rPr>
              <a:t> and</a:t>
            </a: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 Instagram to market </a:t>
            </a:r>
            <a:r>
              <a:rPr lang="en-US" sz="1200">
                <a:latin typeface="Roboto" panose="02000000000000000000"/>
                <a:ea typeface="Roboto" panose="02000000000000000000"/>
                <a:cs typeface="Roboto" panose="02000000000000000000"/>
                <a:sym typeface="Roboto" panose="02000000000000000000"/>
              </a:rPr>
              <a:t>and </a:t>
            </a: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sell their products.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28600" marR="0" lvl="0" indent="-190500" algn="l" rtl="0">
              <a:lnSpc>
                <a:spcPct val="115000"/>
              </a:lnSpc>
              <a:spcBef>
                <a:spcPts val="1600"/>
              </a:spcBef>
              <a:spcAft>
                <a:spcPts val="0"/>
              </a:spcAft>
              <a:buClr>
                <a:srgbClr val="000000"/>
              </a:buClr>
              <a:buSzPts val="1200"/>
              <a:buFont typeface="Arial" panose="020B0604020202020204"/>
              <a:buChar char="●"/>
            </a:pPr>
            <a:r>
              <a:rPr lang="en-US" sz="1200" b="0" i="0" u="none" strike="noStrike" cap="none">
                <a:solidFill>
                  <a:srgbClr val="000000"/>
                </a:solidFill>
                <a:latin typeface="Roboto" panose="02000000000000000000"/>
                <a:ea typeface="Roboto" panose="02000000000000000000"/>
                <a:cs typeface="Roboto" panose="02000000000000000000"/>
                <a:sym typeface="Roboto" panose="02000000000000000000"/>
              </a:rPr>
              <a:t>Merchants does not need to pay any fees to publish their products</a:t>
            </a:r>
            <a:r>
              <a:rPr lang="en-US" sz="1200">
                <a:latin typeface="Roboto" panose="02000000000000000000"/>
                <a:ea typeface="Roboto" panose="02000000000000000000"/>
                <a:cs typeface="Roboto" panose="02000000000000000000"/>
                <a:sym typeface="Roboto" panose="02000000000000000000"/>
              </a:rPr>
              <a:t>, however they may incur fees for every products sold on the platform.</a:t>
            </a:r>
            <a:endParaRPr sz="1200" b="0" i="0" u="none" strike="noStrike" cap="none">
              <a:solidFill>
                <a:srgbClr val="000000"/>
              </a:solidFill>
              <a:highlight>
                <a:srgbClr val="FFFFFF"/>
              </a:highlight>
              <a:latin typeface="Roboto" panose="02000000000000000000"/>
              <a:ea typeface="Roboto" panose="02000000000000000000"/>
              <a:cs typeface="Roboto" panose="02000000000000000000"/>
              <a:sym typeface="Roboto" panose="02000000000000000000"/>
            </a:endParaRPr>
          </a:p>
        </p:txBody>
      </p:sp>
      <p:pic>
        <p:nvPicPr>
          <p:cNvPr id="680" name="Google Shape;680;p50"/>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681" name="Google Shape;681;p50"/>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grpSp>
        <p:nvGrpSpPr>
          <p:cNvPr id="682" name="Google Shape;682;p50"/>
          <p:cNvGrpSpPr/>
          <p:nvPr/>
        </p:nvGrpSpPr>
        <p:grpSpPr>
          <a:xfrm>
            <a:off x="7018006" y="987975"/>
            <a:ext cx="1802283" cy="2294130"/>
            <a:chOff x="3112392" y="1279562"/>
            <a:chExt cx="2916787" cy="3353011"/>
          </a:xfrm>
        </p:grpSpPr>
        <p:grpSp>
          <p:nvGrpSpPr>
            <p:cNvPr id="683" name="Google Shape;683;p50"/>
            <p:cNvGrpSpPr/>
            <p:nvPr/>
          </p:nvGrpSpPr>
          <p:grpSpPr>
            <a:xfrm>
              <a:off x="3112392" y="1279562"/>
              <a:ext cx="2916787" cy="3353011"/>
              <a:chOff x="23469599" y="17462500"/>
              <a:chExt cx="4167434" cy="4959342"/>
            </a:xfrm>
          </p:grpSpPr>
          <p:sp>
            <p:nvSpPr>
              <p:cNvPr id="684" name="Google Shape;684;p50"/>
              <p:cNvSpPr/>
              <p:nvPr/>
            </p:nvSpPr>
            <p:spPr>
              <a:xfrm>
                <a:off x="23469599" y="18605500"/>
                <a:ext cx="4167434" cy="3816342"/>
              </a:xfrm>
              <a:custGeom>
                <a:avLst/>
                <a:gdLst/>
                <a:ahLst/>
                <a:cxnLst/>
                <a:rect l="l" t="t" r="r" b="b"/>
                <a:pathLst>
                  <a:path w="21343" h="21600" extrusionOk="0">
                    <a:moveTo>
                      <a:pt x="19318" y="21600"/>
                    </a:moveTo>
                    <a:lnTo>
                      <a:pt x="2024" y="21600"/>
                    </a:lnTo>
                    <a:cubicBezTo>
                      <a:pt x="808" y="21600"/>
                      <a:pt x="-129" y="20515"/>
                      <a:pt x="14" y="19285"/>
                    </a:cubicBezTo>
                    <a:lnTo>
                      <a:pt x="2453" y="1811"/>
                    </a:lnTo>
                    <a:cubicBezTo>
                      <a:pt x="2577" y="776"/>
                      <a:pt x="3442" y="0"/>
                      <a:pt x="4463" y="0"/>
                    </a:cubicBezTo>
                    <a:lnTo>
                      <a:pt x="16879" y="0"/>
                    </a:lnTo>
                    <a:cubicBezTo>
                      <a:pt x="17900" y="0"/>
                      <a:pt x="18765" y="776"/>
                      <a:pt x="18889" y="1811"/>
                    </a:cubicBezTo>
                    <a:lnTo>
                      <a:pt x="21328" y="19285"/>
                    </a:lnTo>
                    <a:cubicBezTo>
                      <a:pt x="21471" y="20515"/>
                      <a:pt x="20528" y="21600"/>
                      <a:pt x="19318" y="21600"/>
                    </a:cubicBezTo>
                    <a:close/>
                  </a:path>
                </a:pathLst>
              </a:custGeom>
              <a:solidFill>
                <a:srgbClr val="D9D9D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85" name="Google Shape;685;p50"/>
              <p:cNvSpPr/>
              <p:nvPr/>
            </p:nvSpPr>
            <p:spPr>
              <a:xfrm>
                <a:off x="23634700" y="18605500"/>
                <a:ext cx="3844508" cy="3816342"/>
              </a:xfrm>
              <a:custGeom>
                <a:avLst/>
                <a:gdLst/>
                <a:ahLst/>
                <a:cxnLst/>
                <a:rect l="l" t="t" r="r" b="b"/>
                <a:pathLst>
                  <a:path w="21340" h="21600" extrusionOk="0">
                    <a:moveTo>
                      <a:pt x="19310" y="21600"/>
                    </a:moveTo>
                    <a:lnTo>
                      <a:pt x="2024" y="21600"/>
                    </a:lnTo>
                    <a:cubicBezTo>
                      <a:pt x="812" y="21600"/>
                      <a:pt x="-133" y="20515"/>
                      <a:pt x="15" y="19285"/>
                    </a:cubicBezTo>
                    <a:lnTo>
                      <a:pt x="1876" y="1811"/>
                    </a:lnTo>
                    <a:cubicBezTo>
                      <a:pt x="2003" y="776"/>
                      <a:pt x="2863" y="0"/>
                      <a:pt x="3885" y="0"/>
                    </a:cubicBezTo>
                    <a:lnTo>
                      <a:pt x="17456" y="0"/>
                    </a:lnTo>
                    <a:cubicBezTo>
                      <a:pt x="18478" y="0"/>
                      <a:pt x="19338" y="776"/>
                      <a:pt x="19465" y="1811"/>
                    </a:cubicBezTo>
                    <a:lnTo>
                      <a:pt x="21326" y="19285"/>
                    </a:lnTo>
                    <a:cubicBezTo>
                      <a:pt x="21467" y="20515"/>
                      <a:pt x="20529" y="21600"/>
                      <a:pt x="19310" y="21600"/>
                    </a:cubicBezTo>
                    <a:close/>
                  </a:path>
                </a:pathLst>
              </a:custGeom>
              <a:solidFill>
                <a:srgbClr val="69696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86" name="Google Shape;686;p50"/>
              <p:cNvSpPr/>
              <p:nvPr/>
            </p:nvSpPr>
            <p:spPr>
              <a:xfrm>
                <a:off x="23977599" y="18707099"/>
                <a:ext cx="3150846" cy="1525505"/>
              </a:xfrm>
              <a:custGeom>
                <a:avLst/>
                <a:gdLst/>
                <a:ahLst/>
                <a:cxnLst/>
                <a:rect l="l" t="t" r="r" b="b"/>
                <a:pathLst>
                  <a:path w="21600" h="21568" extrusionOk="0">
                    <a:moveTo>
                      <a:pt x="21600" y="15783"/>
                    </a:moveTo>
                    <a:lnTo>
                      <a:pt x="20938" y="3196"/>
                    </a:lnTo>
                    <a:cubicBezTo>
                      <a:pt x="20834" y="1383"/>
                      <a:pt x="20076" y="0"/>
                      <a:pt x="19180" y="0"/>
                    </a:cubicBezTo>
                    <a:lnTo>
                      <a:pt x="2420" y="0"/>
                    </a:lnTo>
                    <a:cubicBezTo>
                      <a:pt x="1524" y="0"/>
                      <a:pt x="766" y="1383"/>
                      <a:pt x="662" y="3214"/>
                    </a:cubicBezTo>
                    <a:lnTo>
                      <a:pt x="0" y="15783"/>
                    </a:lnTo>
                    <a:lnTo>
                      <a:pt x="1750" y="15783"/>
                    </a:lnTo>
                    <a:cubicBezTo>
                      <a:pt x="1750" y="15783"/>
                      <a:pt x="1750" y="15783"/>
                      <a:pt x="1750" y="15801"/>
                    </a:cubicBezTo>
                    <a:cubicBezTo>
                      <a:pt x="1750" y="16178"/>
                      <a:pt x="1715" y="16537"/>
                      <a:pt x="1654" y="16878"/>
                    </a:cubicBezTo>
                    <a:cubicBezTo>
                      <a:pt x="1602" y="17165"/>
                      <a:pt x="1515" y="17452"/>
                      <a:pt x="1384" y="17740"/>
                    </a:cubicBezTo>
                    <a:cubicBezTo>
                      <a:pt x="1341" y="17829"/>
                      <a:pt x="1306" y="17937"/>
                      <a:pt x="1271" y="18027"/>
                    </a:cubicBezTo>
                    <a:cubicBezTo>
                      <a:pt x="1141" y="18440"/>
                      <a:pt x="1080" y="18907"/>
                      <a:pt x="1088" y="19392"/>
                    </a:cubicBezTo>
                    <a:cubicBezTo>
                      <a:pt x="1114" y="20559"/>
                      <a:pt x="1576" y="21510"/>
                      <a:pt x="2142" y="21564"/>
                    </a:cubicBezTo>
                    <a:cubicBezTo>
                      <a:pt x="2446" y="21600"/>
                      <a:pt x="2742" y="21367"/>
                      <a:pt x="2969" y="20936"/>
                    </a:cubicBezTo>
                    <a:cubicBezTo>
                      <a:pt x="3195" y="20505"/>
                      <a:pt x="3317" y="19912"/>
                      <a:pt x="3317" y="19266"/>
                    </a:cubicBezTo>
                    <a:cubicBezTo>
                      <a:pt x="3317" y="18799"/>
                      <a:pt x="3247" y="18368"/>
                      <a:pt x="3126" y="17991"/>
                    </a:cubicBezTo>
                    <a:cubicBezTo>
                      <a:pt x="3099" y="17901"/>
                      <a:pt x="3065" y="17811"/>
                      <a:pt x="3030" y="17740"/>
                    </a:cubicBezTo>
                    <a:cubicBezTo>
                      <a:pt x="2925" y="17506"/>
                      <a:pt x="2847" y="17291"/>
                      <a:pt x="2803" y="17057"/>
                    </a:cubicBezTo>
                    <a:cubicBezTo>
                      <a:pt x="2716" y="16662"/>
                      <a:pt x="2673" y="16231"/>
                      <a:pt x="2673" y="15800"/>
                    </a:cubicBezTo>
                    <a:cubicBezTo>
                      <a:pt x="2673" y="15800"/>
                      <a:pt x="2673" y="15800"/>
                      <a:pt x="2673" y="15783"/>
                    </a:cubicBezTo>
                    <a:lnTo>
                      <a:pt x="21600" y="15783"/>
                    </a:lnTo>
                    <a:close/>
                  </a:path>
                </a:pathLst>
              </a:custGeom>
              <a:solidFill>
                <a:srgbClr val="43434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87" name="Google Shape;687;p50"/>
              <p:cNvSpPr/>
              <p:nvPr/>
            </p:nvSpPr>
            <p:spPr>
              <a:xfrm>
                <a:off x="23837900" y="19900900"/>
                <a:ext cx="3430296" cy="1224288"/>
              </a:xfrm>
              <a:custGeom>
                <a:avLst/>
                <a:gdLst/>
                <a:ahLst/>
                <a:cxnLst/>
                <a:rect l="l" t="t" r="r" b="b"/>
                <a:pathLst>
                  <a:path w="21600" h="21600" extrusionOk="0">
                    <a:moveTo>
                      <a:pt x="20640" y="20390"/>
                    </a:moveTo>
                    <a:cubicBezTo>
                      <a:pt x="20536" y="20726"/>
                      <a:pt x="20464" y="21085"/>
                      <a:pt x="20424" y="21466"/>
                    </a:cubicBezTo>
                    <a:cubicBezTo>
                      <a:pt x="20416" y="21510"/>
                      <a:pt x="20416" y="21555"/>
                      <a:pt x="20416" y="21600"/>
                    </a:cubicBezTo>
                    <a:lnTo>
                      <a:pt x="21600" y="21600"/>
                    </a:lnTo>
                    <a:lnTo>
                      <a:pt x="20768" y="22"/>
                    </a:lnTo>
                    <a:lnTo>
                      <a:pt x="3791" y="22"/>
                    </a:lnTo>
                    <a:cubicBezTo>
                      <a:pt x="3823" y="179"/>
                      <a:pt x="3863" y="336"/>
                      <a:pt x="3919" y="493"/>
                    </a:cubicBezTo>
                    <a:lnTo>
                      <a:pt x="3919" y="493"/>
                    </a:lnTo>
                    <a:cubicBezTo>
                      <a:pt x="3967" y="627"/>
                      <a:pt x="4007" y="784"/>
                      <a:pt x="4039" y="919"/>
                    </a:cubicBezTo>
                    <a:cubicBezTo>
                      <a:pt x="4190" y="1546"/>
                      <a:pt x="4270" y="2308"/>
                      <a:pt x="4270" y="3070"/>
                    </a:cubicBezTo>
                    <a:cubicBezTo>
                      <a:pt x="4270" y="4145"/>
                      <a:pt x="4118" y="5131"/>
                      <a:pt x="3847" y="5848"/>
                    </a:cubicBezTo>
                    <a:cubicBezTo>
                      <a:pt x="3591" y="6543"/>
                      <a:pt x="3255" y="6901"/>
                      <a:pt x="2903" y="6901"/>
                    </a:cubicBezTo>
                    <a:cubicBezTo>
                      <a:pt x="2879" y="6901"/>
                      <a:pt x="2855" y="6901"/>
                      <a:pt x="2831" y="6901"/>
                    </a:cubicBezTo>
                    <a:cubicBezTo>
                      <a:pt x="2135" y="6812"/>
                      <a:pt x="1567" y="5198"/>
                      <a:pt x="1535" y="3249"/>
                    </a:cubicBezTo>
                    <a:cubicBezTo>
                      <a:pt x="1519" y="2442"/>
                      <a:pt x="1599" y="1636"/>
                      <a:pt x="1759" y="963"/>
                    </a:cubicBezTo>
                    <a:cubicBezTo>
                      <a:pt x="1799" y="784"/>
                      <a:pt x="1847" y="627"/>
                      <a:pt x="1895" y="471"/>
                    </a:cubicBezTo>
                    <a:cubicBezTo>
                      <a:pt x="1951" y="314"/>
                      <a:pt x="1991" y="157"/>
                      <a:pt x="2023" y="0"/>
                    </a:cubicBezTo>
                    <a:lnTo>
                      <a:pt x="832" y="0"/>
                    </a:lnTo>
                    <a:lnTo>
                      <a:pt x="0" y="21578"/>
                    </a:lnTo>
                    <a:lnTo>
                      <a:pt x="18833" y="21578"/>
                    </a:lnTo>
                    <a:cubicBezTo>
                      <a:pt x="18825" y="21488"/>
                      <a:pt x="18817" y="21421"/>
                      <a:pt x="18809" y="21331"/>
                    </a:cubicBezTo>
                    <a:cubicBezTo>
                      <a:pt x="18769" y="21017"/>
                      <a:pt x="18705" y="20681"/>
                      <a:pt x="18601" y="20368"/>
                    </a:cubicBezTo>
                    <a:cubicBezTo>
                      <a:pt x="18569" y="20256"/>
                      <a:pt x="18537" y="20144"/>
                      <a:pt x="18505" y="20032"/>
                    </a:cubicBezTo>
                    <a:cubicBezTo>
                      <a:pt x="18345" y="19382"/>
                      <a:pt x="18257" y="18620"/>
                      <a:pt x="18257" y="17836"/>
                    </a:cubicBezTo>
                    <a:cubicBezTo>
                      <a:pt x="18257" y="16783"/>
                      <a:pt x="18409" y="15774"/>
                      <a:pt x="18681" y="15057"/>
                    </a:cubicBezTo>
                    <a:cubicBezTo>
                      <a:pt x="18953" y="14318"/>
                      <a:pt x="19313" y="13959"/>
                      <a:pt x="19697" y="14004"/>
                    </a:cubicBezTo>
                    <a:cubicBezTo>
                      <a:pt x="20416" y="14094"/>
                      <a:pt x="20984" y="15752"/>
                      <a:pt x="21000" y="17768"/>
                    </a:cubicBezTo>
                    <a:cubicBezTo>
                      <a:pt x="21008" y="18620"/>
                      <a:pt x="20912" y="19427"/>
                      <a:pt x="20736" y="20121"/>
                    </a:cubicBezTo>
                    <a:cubicBezTo>
                      <a:pt x="20696" y="20211"/>
                      <a:pt x="20672" y="20300"/>
                      <a:pt x="20640" y="20390"/>
                    </a:cubicBezTo>
                    <a:close/>
                  </a:path>
                </a:pathLst>
              </a:custGeom>
              <a:solidFill>
                <a:srgbClr val="43434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88" name="Google Shape;688;p50"/>
              <p:cNvSpPr/>
              <p:nvPr/>
            </p:nvSpPr>
            <p:spPr>
              <a:xfrm>
                <a:off x="23736300" y="20751800"/>
                <a:ext cx="3630886" cy="1567188"/>
              </a:xfrm>
              <a:custGeom>
                <a:avLst/>
                <a:gdLst/>
                <a:ahLst/>
                <a:cxnLst/>
                <a:rect l="l" t="t" r="r" b="b"/>
                <a:pathLst>
                  <a:path w="21517" h="21600" extrusionOk="0">
                    <a:moveTo>
                      <a:pt x="19466" y="5654"/>
                    </a:moveTo>
                    <a:cubicBezTo>
                      <a:pt x="19466" y="5391"/>
                      <a:pt x="19481" y="5111"/>
                      <a:pt x="19511" y="4849"/>
                    </a:cubicBezTo>
                    <a:cubicBezTo>
                      <a:pt x="19556" y="4446"/>
                      <a:pt x="19654" y="4043"/>
                      <a:pt x="19782" y="3711"/>
                    </a:cubicBezTo>
                    <a:cubicBezTo>
                      <a:pt x="19804" y="3658"/>
                      <a:pt x="19819" y="3606"/>
                      <a:pt x="19835" y="3553"/>
                    </a:cubicBezTo>
                    <a:cubicBezTo>
                      <a:pt x="19962" y="3151"/>
                      <a:pt x="20023" y="2678"/>
                      <a:pt x="20023" y="2188"/>
                    </a:cubicBezTo>
                    <a:cubicBezTo>
                      <a:pt x="20015" y="1033"/>
                      <a:pt x="19601" y="53"/>
                      <a:pt x="19112" y="0"/>
                    </a:cubicBezTo>
                    <a:cubicBezTo>
                      <a:pt x="19097" y="0"/>
                      <a:pt x="19082" y="0"/>
                      <a:pt x="19059" y="0"/>
                    </a:cubicBezTo>
                    <a:cubicBezTo>
                      <a:pt x="18811" y="0"/>
                      <a:pt x="18578" y="210"/>
                      <a:pt x="18397" y="613"/>
                    </a:cubicBezTo>
                    <a:cubicBezTo>
                      <a:pt x="18201" y="1033"/>
                      <a:pt x="18096" y="1610"/>
                      <a:pt x="18096" y="2241"/>
                    </a:cubicBezTo>
                    <a:cubicBezTo>
                      <a:pt x="18096" y="2696"/>
                      <a:pt x="18156" y="3151"/>
                      <a:pt x="18269" y="3518"/>
                    </a:cubicBezTo>
                    <a:cubicBezTo>
                      <a:pt x="18292" y="3588"/>
                      <a:pt x="18307" y="3641"/>
                      <a:pt x="18337" y="3711"/>
                    </a:cubicBezTo>
                    <a:cubicBezTo>
                      <a:pt x="18465" y="4061"/>
                      <a:pt x="18555" y="4394"/>
                      <a:pt x="18600" y="4744"/>
                    </a:cubicBezTo>
                    <a:cubicBezTo>
                      <a:pt x="18638" y="5041"/>
                      <a:pt x="18660" y="5356"/>
                      <a:pt x="18660" y="5671"/>
                    </a:cubicBezTo>
                    <a:cubicBezTo>
                      <a:pt x="18660" y="5846"/>
                      <a:pt x="18653" y="6021"/>
                      <a:pt x="18638" y="6196"/>
                    </a:cubicBezTo>
                    <a:lnTo>
                      <a:pt x="538" y="6196"/>
                    </a:lnTo>
                    <a:lnTo>
                      <a:pt x="11" y="17574"/>
                    </a:lnTo>
                    <a:cubicBezTo>
                      <a:pt x="-42" y="18607"/>
                      <a:pt x="93" y="19622"/>
                      <a:pt x="387" y="20392"/>
                    </a:cubicBezTo>
                    <a:cubicBezTo>
                      <a:pt x="681" y="21162"/>
                      <a:pt x="1094" y="21600"/>
                      <a:pt x="1531" y="21600"/>
                    </a:cubicBezTo>
                    <a:lnTo>
                      <a:pt x="19985" y="21600"/>
                    </a:lnTo>
                    <a:cubicBezTo>
                      <a:pt x="20422" y="21600"/>
                      <a:pt x="20843" y="21162"/>
                      <a:pt x="21129" y="20392"/>
                    </a:cubicBezTo>
                    <a:cubicBezTo>
                      <a:pt x="21423" y="19622"/>
                      <a:pt x="21558" y="18607"/>
                      <a:pt x="21505" y="17592"/>
                    </a:cubicBezTo>
                    <a:lnTo>
                      <a:pt x="20971" y="6196"/>
                    </a:lnTo>
                    <a:lnTo>
                      <a:pt x="19473" y="6196"/>
                    </a:lnTo>
                    <a:cubicBezTo>
                      <a:pt x="19473" y="6021"/>
                      <a:pt x="19466" y="5846"/>
                      <a:pt x="19466" y="5654"/>
                    </a:cubicBezTo>
                    <a:close/>
                  </a:path>
                </a:pathLst>
              </a:custGeom>
              <a:solidFill>
                <a:srgbClr val="7030A0"/>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0"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689" name="Google Shape;689;p50"/>
              <p:cNvSpPr/>
              <p:nvPr/>
            </p:nvSpPr>
            <p:spPr>
              <a:xfrm>
                <a:off x="24676100" y="18732500"/>
                <a:ext cx="424200" cy="424200"/>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90" name="Google Shape;690;p50"/>
              <p:cNvSpPr/>
              <p:nvPr/>
            </p:nvSpPr>
            <p:spPr>
              <a:xfrm>
                <a:off x="25946100" y="18732500"/>
                <a:ext cx="424200" cy="424200"/>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91" name="Google Shape;691;p50"/>
              <p:cNvSpPr/>
              <p:nvPr/>
            </p:nvSpPr>
            <p:spPr>
              <a:xfrm>
                <a:off x="24625299" y="17462500"/>
                <a:ext cx="1856736" cy="1645598"/>
              </a:xfrm>
              <a:custGeom>
                <a:avLst/>
                <a:gdLst/>
                <a:ahLst/>
                <a:cxnLst/>
                <a:rect l="l" t="t" r="r" b="b"/>
                <a:pathLst>
                  <a:path w="21600" h="20474" extrusionOk="0">
                    <a:moveTo>
                      <a:pt x="21600" y="11546"/>
                    </a:moveTo>
                    <a:cubicBezTo>
                      <a:pt x="21600" y="8465"/>
                      <a:pt x="20477" y="5558"/>
                      <a:pt x="18438" y="3377"/>
                    </a:cubicBezTo>
                    <a:cubicBezTo>
                      <a:pt x="14228" y="-1126"/>
                      <a:pt x="7372" y="-1126"/>
                      <a:pt x="3162" y="3377"/>
                    </a:cubicBezTo>
                    <a:cubicBezTo>
                      <a:pt x="1123" y="5558"/>
                      <a:pt x="0" y="8465"/>
                      <a:pt x="0" y="11546"/>
                    </a:cubicBezTo>
                    <a:cubicBezTo>
                      <a:pt x="0" y="13522"/>
                      <a:pt x="458" y="15418"/>
                      <a:pt x="1330" y="17093"/>
                    </a:cubicBezTo>
                    <a:cubicBezTo>
                      <a:pt x="1167" y="17409"/>
                      <a:pt x="1079" y="17772"/>
                      <a:pt x="1079" y="18167"/>
                    </a:cubicBezTo>
                    <a:cubicBezTo>
                      <a:pt x="1079" y="19431"/>
                      <a:pt x="2039" y="20474"/>
                      <a:pt x="3236" y="20474"/>
                    </a:cubicBezTo>
                    <a:cubicBezTo>
                      <a:pt x="4418" y="20474"/>
                      <a:pt x="5393" y="19447"/>
                      <a:pt x="5393" y="18167"/>
                    </a:cubicBezTo>
                    <a:cubicBezTo>
                      <a:pt x="5393" y="16887"/>
                      <a:pt x="4432" y="15860"/>
                      <a:pt x="3236" y="15860"/>
                    </a:cubicBezTo>
                    <a:cubicBezTo>
                      <a:pt x="3147" y="15860"/>
                      <a:pt x="3058" y="15860"/>
                      <a:pt x="2984" y="15876"/>
                    </a:cubicBezTo>
                    <a:cubicBezTo>
                      <a:pt x="2349" y="14549"/>
                      <a:pt x="2009" y="13079"/>
                      <a:pt x="2009" y="11546"/>
                    </a:cubicBezTo>
                    <a:cubicBezTo>
                      <a:pt x="2009" y="9034"/>
                      <a:pt x="2925" y="6664"/>
                      <a:pt x="4595" y="4878"/>
                    </a:cubicBezTo>
                    <a:cubicBezTo>
                      <a:pt x="8037" y="1197"/>
                      <a:pt x="13622" y="1197"/>
                      <a:pt x="17064" y="4878"/>
                    </a:cubicBezTo>
                    <a:cubicBezTo>
                      <a:pt x="18734" y="6664"/>
                      <a:pt x="19650" y="9018"/>
                      <a:pt x="19650" y="11546"/>
                    </a:cubicBezTo>
                    <a:cubicBezTo>
                      <a:pt x="19650" y="13127"/>
                      <a:pt x="19280" y="14643"/>
                      <a:pt x="18601" y="16002"/>
                    </a:cubicBezTo>
                    <a:cubicBezTo>
                      <a:pt x="18364" y="15907"/>
                      <a:pt x="18113" y="15860"/>
                      <a:pt x="17847" y="15860"/>
                    </a:cubicBezTo>
                    <a:cubicBezTo>
                      <a:pt x="16665" y="15860"/>
                      <a:pt x="15690" y="16887"/>
                      <a:pt x="15690" y="18167"/>
                    </a:cubicBezTo>
                    <a:cubicBezTo>
                      <a:pt x="15690" y="19447"/>
                      <a:pt x="16651" y="20474"/>
                      <a:pt x="17847" y="20474"/>
                    </a:cubicBezTo>
                    <a:cubicBezTo>
                      <a:pt x="19044" y="20474"/>
                      <a:pt x="20004" y="19447"/>
                      <a:pt x="20004" y="18167"/>
                    </a:cubicBezTo>
                    <a:cubicBezTo>
                      <a:pt x="20004" y="18025"/>
                      <a:pt x="19990" y="17867"/>
                      <a:pt x="19960" y="17725"/>
                    </a:cubicBezTo>
                    <a:cubicBezTo>
                      <a:pt x="21024" y="15892"/>
                      <a:pt x="21600" y="13759"/>
                      <a:pt x="21600" y="11546"/>
                    </a:cubicBezTo>
                    <a:close/>
                  </a:path>
                </a:pathLst>
              </a:custGeom>
              <a:solidFill>
                <a:srgbClr val="66666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692" name="Google Shape;692;p50"/>
            <p:cNvSpPr txBox="1"/>
            <p:nvPr/>
          </p:nvSpPr>
          <p:spPr>
            <a:xfrm>
              <a:off x="3530046" y="3954803"/>
              <a:ext cx="2079300" cy="45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b="1">
                  <a:solidFill>
                    <a:srgbClr val="FFFFFF"/>
                  </a:solidFill>
                  <a:latin typeface="Roboto" panose="02000000000000000000"/>
                  <a:ea typeface="Roboto" panose="02000000000000000000"/>
                  <a:cs typeface="Roboto" panose="02000000000000000000"/>
                  <a:sym typeface="Roboto" panose="02000000000000000000"/>
                </a:rPr>
                <a:t>Social Media</a:t>
              </a:r>
              <a:endParaRPr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pic>
        <p:nvPicPr>
          <p:cNvPr id="693" name="Google Shape;693;p50"/>
          <p:cNvPicPr preferRelativeResize="0"/>
          <p:nvPr/>
        </p:nvPicPr>
        <p:blipFill rotWithShape="1">
          <a:blip r:embed="rId3"/>
          <a:srcRect/>
          <a:stretch>
            <a:fillRect/>
          </a:stretch>
        </p:blipFill>
        <p:spPr>
          <a:xfrm>
            <a:off x="907675" y="3069150"/>
            <a:ext cx="3354450" cy="1675850"/>
          </a:xfrm>
          <a:prstGeom prst="rect">
            <a:avLst/>
          </a:prstGeom>
          <a:noFill/>
          <a:ln>
            <a:noFill/>
          </a:ln>
        </p:spPr>
      </p:pic>
      <p:sp>
        <p:nvSpPr>
          <p:cNvPr id="694" name="Google Shape;694;p50"/>
          <p:cNvSpPr/>
          <p:nvPr/>
        </p:nvSpPr>
        <p:spPr>
          <a:xfrm>
            <a:off x="801343" y="2900213"/>
            <a:ext cx="3559729" cy="2402987"/>
          </a:xfrm>
          <a:custGeom>
            <a:avLst/>
            <a:gdLst/>
            <a:ahLst/>
            <a:cxnLst/>
            <a:rect l="l" t="t" r="r" b="b"/>
            <a:pathLst>
              <a:path w="184777" h="129821" extrusionOk="0">
                <a:moveTo>
                  <a:pt x="6262" y="1"/>
                </a:moveTo>
                <a:cubicBezTo>
                  <a:pt x="2828" y="1"/>
                  <a:pt x="1" y="2797"/>
                  <a:pt x="1" y="6262"/>
                </a:cubicBezTo>
                <a:lnTo>
                  <a:pt x="1" y="102312"/>
                </a:lnTo>
                <a:cubicBezTo>
                  <a:pt x="1" y="105777"/>
                  <a:pt x="2828" y="108574"/>
                  <a:pt x="6262" y="108574"/>
                </a:cubicBezTo>
                <a:lnTo>
                  <a:pt x="74957" y="108574"/>
                </a:lnTo>
                <a:lnTo>
                  <a:pt x="74288" y="111613"/>
                </a:lnTo>
                <a:lnTo>
                  <a:pt x="71613" y="123315"/>
                </a:lnTo>
                <a:lnTo>
                  <a:pt x="59394" y="123315"/>
                </a:lnTo>
                <a:cubicBezTo>
                  <a:pt x="58026" y="123315"/>
                  <a:pt x="56871" y="124440"/>
                  <a:pt x="56871" y="125838"/>
                </a:cubicBezTo>
                <a:lnTo>
                  <a:pt x="56871" y="125899"/>
                </a:lnTo>
                <a:lnTo>
                  <a:pt x="56871" y="127328"/>
                </a:lnTo>
                <a:cubicBezTo>
                  <a:pt x="56871" y="128695"/>
                  <a:pt x="57966" y="129820"/>
                  <a:pt x="59394" y="129820"/>
                </a:cubicBezTo>
                <a:lnTo>
                  <a:pt x="129152" y="129820"/>
                </a:lnTo>
                <a:cubicBezTo>
                  <a:pt x="130520" y="129820"/>
                  <a:pt x="131645" y="128726"/>
                  <a:pt x="131645" y="127328"/>
                </a:cubicBezTo>
                <a:lnTo>
                  <a:pt x="131645" y="125899"/>
                </a:lnTo>
                <a:lnTo>
                  <a:pt x="131645" y="125838"/>
                </a:lnTo>
                <a:cubicBezTo>
                  <a:pt x="131645" y="124471"/>
                  <a:pt x="130550" y="123315"/>
                  <a:pt x="129152" y="123315"/>
                </a:cubicBezTo>
                <a:lnTo>
                  <a:pt x="116903" y="123315"/>
                </a:lnTo>
                <a:lnTo>
                  <a:pt x="114258" y="111613"/>
                </a:lnTo>
                <a:lnTo>
                  <a:pt x="113559" y="108574"/>
                </a:lnTo>
                <a:lnTo>
                  <a:pt x="178484" y="108574"/>
                </a:lnTo>
                <a:cubicBezTo>
                  <a:pt x="181950" y="108574"/>
                  <a:pt x="184776" y="105777"/>
                  <a:pt x="184776" y="102312"/>
                </a:cubicBezTo>
                <a:lnTo>
                  <a:pt x="184776" y="6262"/>
                </a:lnTo>
                <a:cubicBezTo>
                  <a:pt x="184655" y="2797"/>
                  <a:pt x="181858" y="1"/>
                  <a:pt x="1783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695" name="Google Shape;695;p50"/>
          <p:cNvPicPr preferRelativeResize="0"/>
          <p:nvPr/>
        </p:nvPicPr>
        <p:blipFill rotWithShape="1">
          <a:blip r:embed="rId4"/>
          <a:srcRect/>
          <a:stretch>
            <a:fillRect/>
          </a:stretch>
        </p:blipFill>
        <p:spPr>
          <a:xfrm>
            <a:off x="942500" y="3069150"/>
            <a:ext cx="3284800" cy="1675850"/>
          </a:xfrm>
          <a:prstGeom prst="rect">
            <a:avLst/>
          </a:prstGeom>
          <a:noFill/>
          <a:ln w="9525" cap="flat" cmpd="sng">
            <a:solidFill>
              <a:srgbClr val="D9D9D9"/>
            </a:solidFill>
            <a:prstDash val="solid"/>
            <a:round/>
            <a:headEnd type="none" w="sm" len="sm"/>
            <a:tailEnd type="none" w="sm" len="sm"/>
          </a:ln>
        </p:spPr>
      </p:pic>
      <p:sp>
        <p:nvSpPr>
          <p:cNvPr id="696" name="Google Shape;696;p50"/>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SzPts val="1800"/>
              <a:buNone/>
            </a:pPr>
            <a:r>
              <a:rPr lang="en-US" sz="1800" b="1">
                <a:solidFill>
                  <a:srgbClr val="2F2922"/>
                </a:solidFill>
                <a:latin typeface="Signika"/>
                <a:ea typeface="Signika"/>
                <a:cs typeface="Signika"/>
                <a:sym typeface="Signika"/>
              </a:rPr>
              <a:t>Retail: Online - Types of Online Platform (Social Media)</a:t>
            </a:r>
            <a:endParaRPr sz="1800" b="1">
              <a:solidFill>
                <a:srgbClr val="2F2922"/>
              </a:solidFill>
              <a:latin typeface="Signika"/>
              <a:ea typeface="Signika"/>
              <a:cs typeface="Signika"/>
              <a:sym typeface="Signika"/>
            </a:endParaRPr>
          </a:p>
        </p:txBody>
      </p:sp>
      <p:pic>
        <p:nvPicPr>
          <p:cNvPr id="697" name="Google Shape;697;p50"/>
          <p:cNvPicPr preferRelativeResize="0"/>
          <p:nvPr/>
        </p:nvPicPr>
        <p:blipFill>
          <a:blip r:embed="rId5"/>
          <a:stretch>
            <a:fillRect/>
          </a:stretch>
        </p:blipFill>
        <p:spPr>
          <a:xfrm>
            <a:off x="942500" y="3069150"/>
            <a:ext cx="3284800" cy="1675850"/>
          </a:xfrm>
          <a:prstGeom prst="rect">
            <a:avLst/>
          </a:prstGeom>
          <a:noFill/>
          <a:ln>
            <a:noFill/>
          </a:ln>
        </p:spPr>
      </p:pic>
      <p:sp>
        <p:nvSpPr>
          <p:cNvPr id="698" name="Google Shape;698;p50">
            <a:hlinkClick r:id="rId6"/>
          </p:cNvPr>
          <p:cNvSpPr txBox="1"/>
          <p:nvPr/>
        </p:nvSpPr>
        <p:spPr>
          <a:xfrm>
            <a:off x="1933100" y="2974100"/>
            <a:ext cx="246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u="sng">
                <a:solidFill>
                  <a:srgbClr val="3C78D8"/>
                </a:solidFill>
                <a:latin typeface="Roboto" panose="02000000000000000000"/>
                <a:ea typeface="Roboto" panose="02000000000000000000"/>
                <a:cs typeface="Roboto" panose="02000000000000000000"/>
                <a:sym typeface="Roboto" panose="02000000000000000000"/>
                <a:hlinkClick r:id="rId6"/>
              </a:rPr>
              <a:t>https://www.facebook.com/eerueyfashion</a:t>
            </a:r>
            <a:endParaRPr sz="900">
              <a:solidFill>
                <a:srgbClr val="3C78D8"/>
              </a:solidFill>
              <a:latin typeface="Roboto" panose="02000000000000000000"/>
              <a:ea typeface="Roboto" panose="02000000000000000000"/>
              <a:cs typeface="Roboto" panose="02000000000000000000"/>
              <a:sym typeface="Roboto" panose="02000000000000000000"/>
            </a:endParaRPr>
          </a:p>
        </p:txBody>
      </p:sp>
      <p:sp>
        <p:nvSpPr>
          <p:cNvPr id="699" name="Google Shape;699;p50"/>
          <p:cNvSpPr txBox="1"/>
          <p:nvPr>
            <p:ph type="sldNum" idx="12"/>
          </p:nvPr>
        </p:nvSpPr>
        <p:spPr>
          <a:xfrm>
            <a:off x="8595302" y="47449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03" name="Shape 703"/>
        <p:cNvGrpSpPr/>
        <p:nvPr/>
      </p:nvGrpSpPr>
      <p:grpSpPr>
        <a:xfrm>
          <a:off x="0" y="0"/>
          <a:ext cx="0" cy="0"/>
          <a:chOff x="0" y="0"/>
          <a:chExt cx="0" cy="0"/>
        </a:xfrm>
      </p:grpSpPr>
      <p:sp>
        <p:nvSpPr>
          <p:cNvPr id="704" name="Google Shape;704;p51"/>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705" name="Google Shape;705;p51"/>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706" name="Google Shape;706;p51"/>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cxnSp>
        <p:nvCxnSpPr>
          <p:cNvPr id="707" name="Google Shape;707;p51"/>
          <p:cNvCxnSpPr>
            <a:stCxn id="708" idx="2"/>
            <a:endCxn id="709" idx="0"/>
          </p:cNvCxnSpPr>
          <p:nvPr/>
        </p:nvCxnSpPr>
        <p:spPr>
          <a:xfrm flipH="1">
            <a:off x="1979397" y="2625194"/>
            <a:ext cx="8400" cy="317700"/>
          </a:xfrm>
          <a:prstGeom prst="straightConnector1">
            <a:avLst/>
          </a:prstGeom>
          <a:noFill/>
          <a:ln w="19050" cap="flat" cmpd="sng">
            <a:solidFill>
              <a:srgbClr val="999999"/>
            </a:solidFill>
            <a:prstDash val="dash"/>
            <a:round/>
            <a:headEnd type="none" w="sm" len="sm"/>
            <a:tailEnd type="triangle" w="med" len="med"/>
          </a:ln>
        </p:spPr>
      </p:cxnSp>
      <p:grpSp>
        <p:nvGrpSpPr>
          <p:cNvPr id="710" name="Google Shape;710;p51"/>
          <p:cNvGrpSpPr/>
          <p:nvPr/>
        </p:nvGrpSpPr>
        <p:grpSpPr>
          <a:xfrm>
            <a:off x="1145344" y="1379726"/>
            <a:ext cx="3771122" cy="344700"/>
            <a:chOff x="3665016" y="828543"/>
            <a:chExt cx="1533600" cy="344700"/>
          </a:xfrm>
        </p:grpSpPr>
        <p:sp>
          <p:nvSpPr>
            <p:cNvPr id="711" name="Google Shape;711;p51"/>
            <p:cNvSpPr/>
            <p:nvPr/>
          </p:nvSpPr>
          <p:spPr>
            <a:xfrm>
              <a:off x="3665016" y="828543"/>
              <a:ext cx="1533600" cy="344700"/>
            </a:xfrm>
            <a:prstGeom prst="rect">
              <a:avLst/>
            </a:prstGeom>
            <a:solidFill>
              <a:srgbClr val="7030A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latin typeface="Arial" panose="020B0604020202020204"/>
                <a:ea typeface="Arial" panose="020B0604020202020204"/>
                <a:cs typeface="Arial" panose="020B0604020202020204"/>
                <a:sym typeface="Arial" panose="020B0604020202020204"/>
              </a:endParaRPr>
            </a:p>
          </p:txBody>
        </p:sp>
        <p:sp>
          <p:nvSpPr>
            <p:cNvPr id="712" name="Google Shape;712;p51"/>
            <p:cNvSpPr txBox="1"/>
            <p:nvPr/>
          </p:nvSpPr>
          <p:spPr>
            <a:xfrm>
              <a:off x="3700710" y="858598"/>
              <a:ext cx="14622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rgbClr val="FFFFFF"/>
                  </a:solidFill>
                  <a:latin typeface="Roboto" panose="02000000000000000000"/>
                  <a:ea typeface="Roboto" panose="02000000000000000000"/>
                  <a:cs typeface="Roboto" panose="02000000000000000000"/>
                  <a:sym typeface="Roboto" panose="02000000000000000000"/>
                </a:rPr>
                <a:t>Customer Journey</a:t>
              </a: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708" name="Google Shape;708;p51"/>
          <p:cNvSpPr/>
          <p:nvPr/>
        </p:nvSpPr>
        <p:spPr>
          <a:xfrm>
            <a:off x="1199847" y="2013194"/>
            <a:ext cx="1575900" cy="612000"/>
          </a:xfrm>
          <a:prstGeom prst="rect">
            <a:avLst/>
          </a:prstGeom>
          <a:solidFill>
            <a:srgbClr val="FFFFFF"/>
          </a:solid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13" name="Google Shape;713;p51"/>
          <p:cNvSpPr txBox="1"/>
          <p:nvPr/>
        </p:nvSpPr>
        <p:spPr>
          <a:xfrm>
            <a:off x="1233438" y="2026146"/>
            <a:ext cx="1508700" cy="6003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00">
                <a:latin typeface="Roboto" panose="02000000000000000000"/>
                <a:ea typeface="Roboto" panose="02000000000000000000"/>
                <a:cs typeface="Roboto" panose="02000000000000000000"/>
                <a:sym typeface="Roboto" panose="02000000000000000000"/>
              </a:rPr>
              <a:t>Customer browse for the products / </a:t>
            </a:r>
            <a:r>
              <a:rPr lang="en-US" sz="1000">
                <a:latin typeface="Roboto" panose="02000000000000000000"/>
                <a:ea typeface="Roboto" panose="02000000000000000000"/>
                <a:cs typeface="Roboto" panose="02000000000000000000"/>
                <a:sym typeface="Roboto" panose="02000000000000000000"/>
              </a:rPr>
              <a:t>stumbleupon</a:t>
            </a:r>
            <a:r>
              <a:rPr lang="en-US" sz="1000">
                <a:latin typeface="Roboto" panose="02000000000000000000"/>
                <a:ea typeface="Roboto" panose="02000000000000000000"/>
                <a:cs typeface="Roboto" panose="02000000000000000000"/>
                <a:sym typeface="Roboto" panose="02000000000000000000"/>
              </a:rPr>
              <a:t> ads.</a:t>
            </a:r>
            <a:endParaRPr sz="1000">
              <a:latin typeface="Roboto" panose="02000000000000000000"/>
              <a:ea typeface="Roboto" panose="02000000000000000000"/>
              <a:cs typeface="Roboto" panose="02000000000000000000"/>
              <a:sym typeface="Roboto" panose="02000000000000000000"/>
            </a:endParaRPr>
          </a:p>
        </p:txBody>
      </p:sp>
      <p:sp>
        <p:nvSpPr>
          <p:cNvPr id="709" name="Google Shape;709;p51"/>
          <p:cNvSpPr/>
          <p:nvPr/>
        </p:nvSpPr>
        <p:spPr>
          <a:xfrm>
            <a:off x="1191454" y="2942802"/>
            <a:ext cx="1575900" cy="612000"/>
          </a:xfrm>
          <a:prstGeom prst="rect">
            <a:avLst/>
          </a:prstGeom>
          <a:solidFill>
            <a:srgbClr val="FFFFFF"/>
          </a:solid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14" name="Google Shape;714;p51"/>
          <p:cNvSpPr/>
          <p:nvPr/>
        </p:nvSpPr>
        <p:spPr>
          <a:xfrm>
            <a:off x="3275693" y="2928586"/>
            <a:ext cx="1575900" cy="612000"/>
          </a:xfrm>
          <a:prstGeom prst="rect">
            <a:avLst/>
          </a:prstGeom>
          <a:solidFill>
            <a:srgbClr val="FFFFFF"/>
          </a:solid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15" name="Google Shape;715;p51"/>
          <p:cNvSpPr txBox="1"/>
          <p:nvPr/>
        </p:nvSpPr>
        <p:spPr>
          <a:xfrm>
            <a:off x="1205564" y="2956551"/>
            <a:ext cx="1564500" cy="6003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00">
                <a:latin typeface="Roboto" panose="02000000000000000000"/>
                <a:ea typeface="Roboto" panose="02000000000000000000"/>
                <a:cs typeface="Roboto" panose="02000000000000000000"/>
                <a:sym typeface="Roboto" panose="02000000000000000000"/>
              </a:rPr>
              <a:t>Customer message seller / screenshot image to show seller.</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6" name="Google Shape;716;p51"/>
          <p:cNvSpPr/>
          <p:nvPr/>
        </p:nvSpPr>
        <p:spPr>
          <a:xfrm>
            <a:off x="1191439" y="3858976"/>
            <a:ext cx="1575900" cy="612000"/>
          </a:xfrm>
          <a:prstGeom prst="rect">
            <a:avLst/>
          </a:prstGeom>
          <a:solidFill>
            <a:srgbClr val="FFFFFF"/>
          </a:solid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717" name="Google Shape;717;p51"/>
          <p:cNvCxnSpPr>
            <a:stCxn id="709" idx="2"/>
            <a:endCxn id="716" idx="0"/>
          </p:cNvCxnSpPr>
          <p:nvPr/>
        </p:nvCxnSpPr>
        <p:spPr>
          <a:xfrm>
            <a:off x="1979404" y="3554802"/>
            <a:ext cx="0" cy="304200"/>
          </a:xfrm>
          <a:prstGeom prst="straightConnector1">
            <a:avLst/>
          </a:prstGeom>
          <a:noFill/>
          <a:ln w="19050" cap="flat" cmpd="sng">
            <a:solidFill>
              <a:srgbClr val="999999"/>
            </a:solidFill>
            <a:prstDash val="dash"/>
            <a:round/>
            <a:headEnd type="none" w="sm" len="sm"/>
            <a:tailEnd type="triangle" w="med" len="med"/>
          </a:ln>
        </p:spPr>
      </p:cxnSp>
      <p:sp>
        <p:nvSpPr>
          <p:cNvPr id="718" name="Google Shape;718;p51"/>
          <p:cNvSpPr/>
          <p:nvPr/>
        </p:nvSpPr>
        <p:spPr>
          <a:xfrm>
            <a:off x="3279890" y="3870799"/>
            <a:ext cx="1575900" cy="612000"/>
          </a:xfrm>
          <a:prstGeom prst="rect">
            <a:avLst/>
          </a:prstGeom>
          <a:solidFill>
            <a:srgbClr val="FFFFFF"/>
          </a:solid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719" name="Google Shape;719;p51"/>
          <p:cNvCxnSpPr>
            <a:stCxn id="720" idx="0"/>
            <a:endCxn id="714" idx="2"/>
          </p:cNvCxnSpPr>
          <p:nvPr/>
        </p:nvCxnSpPr>
        <p:spPr>
          <a:xfrm rot="10800000">
            <a:off x="4063644" y="3540696"/>
            <a:ext cx="0" cy="318300"/>
          </a:xfrm>
          <a:prstGeom prst="straightConnector1">
            <a:avLst/>
          </a:prstGeom>
          <a:noFill/>
          <a:ln w="19050" cap="flat" cmpd="sng">
            <a:solidFill>
              <a:srgbClr val="999999"/>
            </a:solidFill>
            <a:prstDash val="dash"/>
            <a:round/>
            <a:headEnd type="none" w="sm" len="sm"/>
            <a:tailEnd type="triangle" w="med" len="med"/>
          </a:ln>
        </p:spPr>
      </p:cxnSp>
      <p:sp>
        <p:nvSpPr>
          <p:cNvPr id="721" name="Google Shape;721;p51"/>
          <p:cNvSpPr txBox="1"/>
          <p:nvPr/>
        </p:nvSpPr>
        <p:spPr>
          <a:xfrm>
            <a:off x="1197226" y="3953329"/>
            <a:ext cx="1564500" cy="4233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00">
                <a:latin typeface="Roboto" panose="02000000000000000000"/>
                <a:ea typeface="Roboto" panose="02000000000000000000"/>
                <a:cs typeface="Roboto" panose="02000000000000000000"/>
                <a:sym typeface="Roboto" panose="02000000000000000000"/>
              </a:rPr>
              <a:t>Seller advices customer on payment method.</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0" name="Google Shape;720;p51"/>
          <p:cNvSpPr txBox="1"/>
          <p:nvPr/>
        </p:nvSpPr>
        <p:spPr>
          <a:xfrm>
            <a:off x="3281394" y="3858996"/>
            <a:ext cx="1564500" cy="6003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00">
                <a:latin typeface="Roboto" panose="02000000000000000000"/>
                <a:ea typeface="Roboto" panose="02000000000000000000"/>
                <a:cs typeface="Roboto" panose="02000000000000000000"/>
                <a:sym typeface="Roboto" panose="02000000000000000000"/>
              </a:rPr>
              <a:t>Customer makes payment &amp; providing proof of payment.</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51"/>
          <p:cNvSpPr txBox="1"/>
          <p:nvPr/>
        </p:nvSpPr>
        <p:spPr>
          <a:xfrm>
            <a:off x="3281382" y="3022962"/>
            <a:ext cx="1564500" cy="4233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00">
                <a:latin typeface="Roboto" panose="02000000000000000000"/>
                <a:ea typeface="Roboto" panose="02000000000000000000"/>
                <a:cs typeface="Roboto" panose="02000000000000000000"/>
                <a:sym typeface="Roboto" panose="02000000000000000000"/>
              </a:rPr>
              <a:t>Seller confirms payment received.</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51"/>
          <p:cNvSpPr/>
          <p:nvPr/>
        </p:nvSpPr>
        <p:spPr>
          <a:xfrm>
            <a:off x="3284086" y="2005290"/>
            <a:ext cx="1575900" cy="612000"/>
          </a:xfrm>
          <a:prstGeom prst="rect">
            <a:avLst/>
          </a:prstGeom>
          <a:solidFill>
            <a:srgbClr val="FFFFFF"/>
          </a:solid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24" name="Google Shape;724;p51"/>
          <p:cNvSpPr txBox="1"/>
          <p:nvPr/>
        </p:nvSpPr>
        <p:spPr>
          <a:xfrm>
            <a:off x="3281375" y="2083017"/>
            <a:ext cx="1564500" cy="4233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1050"/>
              <a:buFont typeface="Arial" panose="020B0604020202020204"/>
              <a:buNone/>
            </a:pPr>
            <a:r>
              <a:rPr lang="en-US" sz="1000">
                <a:latin typeface="Roboto" panose="02000000000000000000"/>
                <a:ea typeface="Roboto" panose="02000000000000000000"/>
                <a:cs typeface="Roboto" panose="02000000000000000000"/>
                <a:sym typeface="Roboto" panose="02000000000000000000"/>
              </a:rPr>
              <a:t>Seller ships out product to customer.</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25" name="Google Shape;725;p51"/>
          <p:cNvCxnSpPr>
            <a:stCxn id="714" idx="0"/>
            <a:endCxn id="723" idx="2"/>
          </p:cNvCxnSpPr>
          <p:nvPr/>
        </p:nvCxnSpPr>
        <p:spPr>
          <a:xfrm rot="10800000" flipH="1">
            <a:off x="4063643" y="2617186"/>
            <a:ext cx="8400" cy="311400"/>
          </a:xfrm>
          <a:prstGeom prst="straightConnector1">
            <a:avLst/>
          </a:prstGeom>
          <a:noFill/>
          <a:ln w="19050" cap="flat" cmpd="sng">
            <a:solidFill>
              <a:srgbClr val="999999"/>
            </a:solidFill>
            <a:prstDash val="dash"/>
            <a:round/>
            <a:headEnd type="none" w="sm" len="sm"/>
            <a:tailEnd type="triangle" w="med" len="med"/>
          </a:ln>
        </p:spPr>
      </p:cxnSp>
      <p:cxnSp>
        <p:nvCxnSpPr>
          <p:cNvPr id="726" name="Google Shape;726;p51"/>
          <p:cNvCxnSpPr>
            <a:stCxn id="721" idx="3"/>
            <a:endCxn id="720" idx="1"/>
          </p:cNvCxnSpPr>
          <p:nvPr/>
        </p:nvCxnSpPr>
        <p:spPr>
          <a:xfrm rot="10800000" flipH="1">
            <a:off x="2761726" y="4159279"/>
            <a:ext cx="519600" cy="5700"/>
          </a:xfrm>
          <a:prstGeom prst="straightConnector1">
            <a:avLst/>
          </a:prstGeom>
          <a:noFill/>
          <a:ln w="19050" cap="flat" cmpd="sng">
            <a:solidFill>
              <a:srgbClr val="999999"/>
            </a:solidFill>
            <a:prstDash val="dash"/>
            <a:round/>
            <a:headEnd type="none" w="sm" len="sm"/>
            <a:tailEnd type="triangle" w="med" len="med"/>
          </a:ln>
        </p:spPr>
      </p:cxnSp>
      <p:grpSp>
        <p:nvGrpSpPr>
          <p:cNvPr id="727" name="Google Shape;727;p51"/>
          <p:cNvGrpSpPr/>
          <p:nvPr/>
        </p:nvGrpSpPr>
        <p:grpSpPr>
          <a:xfrm>
            <a:off x="7018006" y="987975"/>
            <a:ext cx="1802283" cy="2294130"/>
            <a:chOff x="3112392" y="1279562"/>
            <a:chExt cx="2916787" cy="3353011"/>
          </a:xfrm>
        </p:grpSpPr>
        <p:grpSp>
          <p:nvGrpSpPr>
            <p:cNvPr id="728" name="Google Shape;728;p51"/>
            <p:cNvGrpSpPr/>
            <p:nvPr/>
          </p:nvGrpSpPr>
          <p:grpSpPr>
            <a:xfrm>
              <a:off x="3112392" y="1279562"/>
              <a:ext cx="2916787" cy="3353011"/>
              <a:chOff x="23469599" y="17462500"/>
              <a:chExt cx="4167434" cy="4959342"/>
            </a:xfrm>
          </p:grpSpPr>
          <p:sp>
            <p:nvSpPr>
              <p:cNvPr id="729" name="Google Shape;729;p51"/>
              <p:cNvSpPr/>
              <p:nvPr/>
            </p:nvSpPr>
            <p:spPr>
              <a:xfrm>
                <a:off x="23469599" y="18605500"/>
                <a:ext cx="4167434" cy="3816342"/>
              </a:xfrm>
              <a:custGeom>
                <a:avLst/>
                <a:gdLst/>
                <a:ahLst/>
                <a:cxnLst/>
                <a:rect l="l" t="t" r="r" b="b"/>
                <a:pathLst>
                  <a:path w="21343" h="21600" extrusionOk="0">
                    <a:moveTo>
                      <a:pt x="19318" y="21600"/>
                    </a:moveTo>
                    <a:lnTo>
                      <a:pt x="2024" y="21600"/>
                    </a:lnTo>
                    <a:cubicBezTo>
                      <a:pt x="808" y="21600"/>
                      <a:pt x="-129" y="20515"/>
                      <a:pt x="14" y="19285"/>
                    </a:cubicBezTo>
                    <a:lnTo>
                      <a:pt x="2453" y="1811"/>
                    </a:lnTo>
                    <a:cubicBezTo>
                      <a:pt x="2577" y="776"/>
                      <a:pt x="3442" y="0"/>
                      <a:pt x="4463" y="0"/>
                    </a:cubicBezTo>
                    <a:lnTo>
                      <a:pt x="16879" y="0"/>
                    </a:lnTo>
                    <a:cubicBezTo>
                      <a:pt x="17900" y="0"/>
                      <a:pt x="18765" y="776"/>
                      <a:pt x="18889" y="1811"/>
                    </a:cubicBezTo>
                    <a:lnTo>
                      <a:pt x="21328" y="19285"/>
                    </a:lnTo>
                    <a:cubicBezTo>
                      <a:pt x="21471" y="20515"/>
                      <a:pt x="20528" y="21600"/>
                      <a:pt x="19318" y="21600"/>
                    </a:cubicBezTo>
                    <a:close/>
                  </a:path>
                </a:pathLst>
              </a:custGeom>
              <a:solidFill>
                <a:srgbClr val="D9D9D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30" name="Google Shape;730;p51"/>
              <p:cNvSpPr/>
              <p:nvPr/>
            </p:nvSpPr>
            <p:spPr>
              <a:xfrm>
                <a:off x="23634700" y="18605500"/>
                <a:ext cx="3844508" cy="3816342"/>
              </a:xfrm>
              <a:custGeom>
                <a:avLst/>
                <a:gdLst/>
                <a:ahLst/>
                <a:cxnLst/>
                <a:rect l="l" t="t" r="r" b="b"/>
                <a:pathLst>
                  <a:path w="21340" h="21600" extrusionOk="0">
                    <a:moveTo>
                      <a:pt x="19310" y="21600"/>
                    </a:moveTo>
                    <a:lnTo>
                      <a:pt x="2024" y="21600"/>
                    </a:lnTo>
                    <a:cubicBezTo>
                      <a:pt x="812" y="21600"/>
                      <a:pt x="-133" y="20515"/>
                      <a:pt x="15" y="19285"/>
                    </a:cubicBezTo>
                    <a:lnTo>
                      <a:pt x="1876" y="1811"/>
                    </a:lnTo>
                    <a:cubicBezTo>
                      <a:pt x="2003" y="776"/>
                      <a:pt x="2863" y="0"/>
                      <a:pt x="3885" y="0"/>
                    </a:cubicBezTo>
                    <a:lnTo>
                      <a:pt x="17456" y="0"/>
                    </a:lnTo>
                    <a:cubicBezTo>
                      <a:pt x="18478" y="0"/>
                      <a:pt x="19338" y="776"/>
                      <a:pt x="19465" y="1811"/>
                    </a:cubicBezTo>
                    <a:lnTo>
                      <a:pt x="21326" y="19285"/>
                    </a:lnTo>
                    <a:cubicBezTo>
                      <a:pt x="21467" y="20515"/>
                      <a:pt x="20529" y="21600"/>
                      <a:pt x="19310" y="21600"/>
                    </a:cubicBezTo>
                    <a:close/>
                  </a:path>
                </a:pathLst>
              </a:custGeom>
              <a:solidFill>
                <a:srgbClr val="69696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31" name="Google Shape;731;p51"/>
              <p:cNvSpPr/>
              <p:nvPr/>
            </p:nvSpPr>
            <p:spPr>
              <a:xfrm>
                <a:off x="23977599" y="18707099"/>
                <a:ext cx="3150846" cy="1525505"/>
              </a:xfrm>
              <a:custGeom>
                <a:avLst/>
                <a:gdLst/>
                <a:ahLst/>
                <a:cxnLst/>
                <a:rect l="l" t="t" r="r" b="b"/>
                <a:pathLst>
                  <a:path w="21600" h="21568" extrusionOk="0">
                    <a:moveTo>
                      <a:pt x="21600" y="15783"/>
                    </a:moveTo>
                    <a:lnTo>
                      <a:pt x="20938" y="3196"/>
                    </a:lnTo>
                    <a:cubicBezTo>
                      <a:pt x="20834" y="1383"/>
                      <a:pt x="20076" y="0"/>
                      <a:pt x="19180" y="0"/>
                    </a:cubicBezTo>
                    <a:lnTo>
                      <a:pt x="2420" y="0"/>
                    </a:lnTo>
                    <a:cubicBezTo>
                      <a:pt x="1524" y="0"/>
                      <a:pt x="766" y="1383"/>
                      <a:pt x="662" y="3214"/>
                    </a:cubicBezTo>
                    <a:lnTo>
                      <a:pt x="0" y="15783"/>
                    </a:lnTo>
                    <a:lnTo>
                      <a:pt x="1750" y="15783"/>
                    </a:lnTo>
                    <a:cubicBezTo>
                      <a:pt x="1750" y="15783"/>
                      <a:pt x="1750" y="15783"/>
                      <a:pt x="1750" y="15801"/>
                    </a:cubicBezTo>
                    <a:cubicBezTo>
                      <a:pt x="1750" y="16178"/>
                      <a:pt x="1715" y="16537"/>
                      <a:pt x="1654" y="16878"/>
                    </a:cubicBezTo>
                    <a:cubicBezTo>
                      <a:pt x="1602" y="17165"/>
                      <a:pt x="1515" y="17452"/>
                      <a:pt x="1384" y="17740"/>
                    </a:cubicBezTo>
                    <a:cubicBezTo>
                      <a:pt x="1341" y="17829"/>
                      <a:pt x="1306" y="17937"/>
                      <a:pt x="1271" y="18027"/>
                    </a:cubicBezTo>
                    <a:cubicBezTo>
                      <a:pt x="1141" y="18440"/>
                      <a:pt x="1080" y="18907"/>
                      <a:pt x="1088" y="19392"/>
                    </a:cubicBezTo>
                    <a:cubicBezTo>
                      <a:pt x="1114" y="20559"/>
                      <a:pt x="1576" y="21510"/>
                      <a:pt x="2142" y="21564"/>
                    </a:cubicBezTo>
                    <a:cubicBezTo>
                      <a:pt x="2446" y="21600"/>
                      <a:pt x="2742" y="21367"/>
                      <a:pt x="2969" y="20936"/>
                    </a:cubicBezTo>
                    <a:cubicBezTo>
                      <a:pt x="3195" y="20505"/>
                      <a:pt x="3317" y="19912"/>
                      <a:pt x="3317" y="19266"/>
                    </a:cubicBezTo>
                    <a:cubicBezTo>
                      <a:pt x="3317" y="18799"/>
                      <a:pt x="3247" y="18368"/>
                      <a:pt x="3126" y="17991"/>
                    </a:cubicBezTo>
                    <a:cubicBezTo>
                      <a:pt x="3099" y="17901"/>
                      <a:pt x="3065" y="17811"/>
                      <a:pt x="3030" y="17740"/>
                    </a:cubicBezTo>
                    <a:cubicBezTo>
                      <a:pt x="2925" y="17506"/>
                      <a:pt x="2847" y="17291"/>
                      <a:pt x="2803" y="17057"/>
                    </a:cubicBezTo>
                    <a:cubicBezTo>
                      <a:pt x="2716" y="16662"/>
                      <a:pt x="2673" y="16231"/>
                      <a:pt x="2673" y="15800"/>
                    </a:cubicBezTo>
                    <a:cubicBezTo>
                      <a:pt x="2673" y="15800"/>
                      <a:pt x="2673" y="15800"/>
                      <a:pt x="2673" y="15783"/>
                    </a:cubicBezTo>
                    <a:lnTo>
                      <a:pt x="21600" y="15783"/>
                    </a:lnTo>
                    <a:close/>
                  </a:path>
                </a:pathLst>
              </a:custGeom>
              <a:solidFill>
                <a:srgbClr val="43434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732" name="Google Shape;732;p51"/>
              <p:cNvSpPr/>
              <p:nvPr/>
            </p:nvSpPr>
            <p:spPr>
              <a:xfrm>
                <a:off x="23837900" y="19900900"/>
                <a:ext cx="3430296" cy="1224288"/>
              </a:xfrm>
              <a:custGeom>
                <a:avLst/>
                <a:gdLst/>
                <a:ahLst/>
                <a:cxnLst/>
                <a:rect l="l" t="t" r="r" b="b"/>
                <a:pathLst>
                  <a:path w="21600" h="21600" extrusionOk="0">
                    <a:moveTo>
                      <a:pt x="20640" y="20390"/>
                    </a:moveTo>
                    <a:cubicBezTo>
                      <a:pt x="20536" y="20726"/>
                      <a:pt x="20464" y="21085"/>
                      <a:pt x="20424" y="21466"/>
                    </a:cubicBezTo>
                    <a:cubicBezTo>
                      <a:pt x="20416" y="21510"/>
                      <a:pt x="20416" y="21555"/>
                      <a:pt x="20416" y="21600"/>
                    </a:cubicBezTo>
                    <a:lnTo>
                      <a:pt x="21600" y="21600"/>
                    </a:lnTo>
                    <a:lnTo>
                      <a:pt x="20768" y="22"/>
                    </a:lnTo>
                    <a:lnTo>
                      <a:pt x="3791" y="22"/>
                    </a:lnTo>
                    <a:cubicBezTo>
                      <a:pt x="3823" y="179"/>
                      <a:pt x="3863" y="336"/>
                      <a:pt x="3919" y="493"/>
                    </a:cubicBezTo>
                    <a:lnTo>
                      <a:pt x="3919" y="493"/>
                    </a:lnTo>
                    <a:cubicBezTo>
                      <a:pt x="3967" y="627"/>
                      <a:pt x="4007" y="784"/>
                      <a:pt x="4039" y="919"/>
                    </a:cubicBezTo>
                    <a:cubicBezTo>
                      <a:pt x="4190" y="1546"/>
                      <a:pt x="4270" y="2308"/>
                      <a:pt x="4270" y="3070"/>
                    </a:cubicBezTo>
                    <a:cubicBezTo>
                      <a:pt x="4270" y="4145"/>
                      <a:pt x="4118" y="5131"/>
                      <a:pt x="3847" y="5848"/>
                    </a:cubicBezTo>
                    <a:cubicBezTo>
                      <a:pt x="3591" y="6543"/>
                      <a:pt x="3255" y="6901"/>
                      <a:pt x="2903" y="6901"/>
                    </a:cubicBezTo>
                    <a:cubicBezTo>
                      <a:pt x="2879" y="6901"/>
                      <a:pt x="2855" y="6901"/>
                      <a:pt x="2831" y="6901"/>
                    </a:cubicBezTo>
                    <a:cubicBezTo>
                      <a:pt x="2135" y="6812"/>
                      <a:pt x="1567" y="5198"/>
                      <a:pt x="1535" y="3249"/>
                    </a:cubicBezTo>
                    <a:cubicBezTo>
                      <a:pt x="1519" y="2442"/>
                      <a:pt x="1599" y="1636"/>
                      <a:pt x="1759" y="963"/>
                    </a:cubicBezTo>
                    <a:cubicBezTo>
                      <a:pt x="1799" y="784"/>
                      <a:pt x="1847" y="627"/>
                      <a:pt x="1895" y="471"/>
                    </a:cubicBezTo>
                    <a:cubicBezTo>
                      <a:pt x="1951" y="314"/>
                      <a:pt x="1991" y="157"/>
                      <a:pt x="2023" y="0"/>
                    </a:cubicBezTo>
                    <a:lnTo>
                      <a:pt x="832" y="0"/>
                    </a:lnTo>
                    <a:lnTo>
                      <a:pt x="0" y="21578"/>
                    </a:lnTo>
                    <a:lnTo>
                      <a:pt x="18833" y="21578"/>
                    </a:lnTo>
                    <a:cubicBezTo>
                      <a:pt x="18825" y="21488"/>
                      <a:pt x="18817" y="21421"/>
                      <a:pt x="18809" y="21331"/>
                    </a:cubicBezTo>
                    <a:cubicBezTo>
                      <a:pt x="18769" y="21017"/>
                      <a:pt x="18705" y="20681"/>
                      <a:pt x="18601" y="20368"/>
                    </a:cubicBezTo>
                    <a:cubicBezTo>
                      <a:pt x="18569" y="20256"/>
                      <a:pt x="18537" y="20144"/>
                      <a:pt x="18505" y="20032"/>
                    </a:cubicBezTo>
                    <a:cubicBezTo>
                      <a:pt x="18345" y="19382"/>
                      <a:pt x="18257" y="18620"/>
                      <a:pt x="18257" y="17836"/>
                    </a:cubicBezTo>
                    <a:cubicBezTo>
                      <a:pt x="18257" y="16783"/>
                      <a:pt x="18409" y="15774"/>
                      <a:pt x="18681" y="15057"/>
                    </a:cubicBezTo>
                    <a:cubicBezTo>
                      <a:pt x="18953" y="14318"/>
                      <a:pt x="19313" y="13959"/>
                      <a:pt x="19697" y="14004"/>
                    </a:cubicBezTo>
                    <a:cubicBezTo>
                      <a:pt x="20416" y="14094"/>
                      <a:pt x="20984" y="15752"/>
                      <a:pt x="21000" y="17768"/>
                    </a:cubicBezTo>
                    <a:cubicBezTo>
                      <a:pt x="21008" y="18620"/>
                      <a:pt x="20912" y="19427"/>
                      <a:pt x="20736" y="20121"/>
                    </a:cubicBezTo>
                    <a:cubicBezTo>
                      <a:pt x="20696" y="20211"/>
                      <a:pt x="20672" y="20300"/>
                      <a:pt x="20640" y="20390"/>
                    </a:cubicBezTo>
                    <a:close/>
                  </a:path>
                </a:pathLst>
              </a:custGeom>
              <a:solidFill>
                <a:srgbClr val="43434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733" name="Google Shape;733;p51"/>
              <p:cNvSpPr/>
              <p:nvPr/>
            </p:nvSpPr>
            <p:spPr>
              <a:xfrm>
                <a:off x="23736300" y="20751800"/>
                <a:ext cx="3630886" cy="1567188"/>
              </a:xfrm>
              <a:custGeom>
                <a:avLst/>
                <a:gdLst/>
                <a:ahLst/>
                <a:cxnLst/>
                <a:rect l="l" t="t" r="r" b="b"/>
                <a:pathLst>
                  <a:path w="21517" h="21600" extrusionOk="0">
                    <a:moveTo>
                      <a:pt x="19466" y="5654"/>
                    </a:moveTo>
                    <a:cubicBezTo>
                      <a:pt x="19466" y="5391"/>
                      <a:pt x="19481" y="5111"/>
                      <a:pt x="19511" y="4849"/>
                    </a:cubicBezTo>
                    <a:cubicBezTo>
                      <a:pt x="19556" y="4446"/>
                      <a:pt x="19654" y="4043"/>
                      <a:pt x="19782" y="3711"/>
                    </a:cubicBezTo>
                    <a:cubicBezTo>
                      <a:pt x="19804" y="3658"/>
                      <a:pt x="19819" y="3606"/>
                      <a:pt x="19835" y="3553"/>
                    </a:cubicBezTo>
                    <a:cubicBezTo>
                      <a:pt x="19962" y="3151"/>
                      <a:pt x="20023" y="2678"/>
                      <a:pt x="20023" y="2188"/>
                    </a:cubicBezTo>
                    <a:cubicBezTo>
                      <a:pt x="20015" y="1033"/>
                      <a:pt x="19601" y="53"/>
                      <a:pt x="19112" y="0"/>
                    </a:cubicBezTo>
                    <a:cubicBezTo>
                      <a:pt x="19097" y="0"/>
                      <a:pt x="19082" y="0"/>
                      <a:pt x="19059" y="0"/>
                    </a:cubicBezTo>
                    <a:cubicBezTo>
                      <a:pt x="18811" y="0"/>
                      <a:pt x="18578" y="210"/>
                      <a:pt x="18397" y="613"/>
                    </a:cubicBezTo>
                    <a:cubicBezTo>
                      <a:pt x="18201" y="1033"/>
                      <a:pt x="18096" y="1610"/>
                      <a:pt x="18096" y="2241"/>
                    </a:cubicBezTo>
                    <a:cubicBezTo>
                      <a:pt x="18096" y="2696"/>
                      <a:pt x="18156" y="3151"/>
                      <a:pt x="18269" y="3518"/>
                    </a:cubicBezTo>
                    <a:cubicBezTo>
                      <a:pt x="18292" y="3588"/>
                      <a:pt x="18307" y="3641"/>
                      <a:pt x="18337" y="3711"/>
                    </a:cubicBezTo>
                    <a:cubicBezTo>
                      <a:pt x="18465" y="4061"/>
                      <a:pt x="18555" y="4394"/>
                      <a:pt x="18600" y="4744"/>
                    </a:cubicBezTo>
                    <a:cubicBezTo>
                      <a:pt x="18638" y="5041"/>
                      <a:pt x="18660" y="5356"/>
                      <a:pt x="18660" y="5671"/>
                    </a:cubicBezTo>
                    <a:cubicBezTo>
                      <a:pt x="18660" y="5846"/>
                      <a:pt x="18653" y="6021"/>
                      <a:pt x="18638" y="6196"/>
                    </a:cubicBezTo>
                    <a:lnTo>
                      <a:pt x="538" y="6196"/>
                    </a:lnTo>
                    <a:lnTo>
                      <a:pt x="11" y="17574"/>
                    </a:lnTo>
                    <a:cubicBezTo>
                      <a:pt x="-42" y="18607"/>
                      <a:pt x="93" y="19622"/>
                      <a:pt x="387" y="20392"/>
                    </a:cubicBezTo>
                    <a:cubicBezTo>
                      <a:pt x="681" y="21162"/>
                      <a:pt x="1094" y="21600"/>
                      <a:pt x="1531" y="21600"/>
                    </a:cubicBezTo>
                    <a:lnTo>
                      <a:pt x="19985" y="21600"/>
                    </a:lnTo>
                    <a:cubicBezTo>
                      <a:pt x="20422" y="21600"/>
                      <a:pt x="20843" y="21162"/>
                      <a:pt x="21129" y="20392"/>
                    </a:cubicBezTo>
                    <a:cubicBezTo>
                      <a:pt x="21423" y="19622"/>
                      <a:pt x="21558" y="18607"/>
                      <a:pt x="21505" y="17592"/>
                    </a:cubicBezTo>
                    <a:lnTo>
                      <a:pt x="20971" y="6196"/>
                    </a:lnTo>
                    <a:lnTo>
                      <a:pt x="19473" y="6196"/>
                    </a:lnTo>
                    <a:cubicBezTo>
                      <a:pt x="19473" y="6021"/>
                      <a:pt x="19466" y="5846"/>
                      <a:pt x="19466" y="5654"/>
                    </a:cubicBezTo>
                    <a:close/>
                  </a:path>
                </a:pathLst>
              </a:custGeom>
              <a:solidFill>
                <a:srgbClr val="7030A0"/>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0" i="0" u="none" strike="noStrike" cap="none">
                  <a:solidFill>
                    <a:srgbClr val="262626"/>
                  </a:solidFill>
                  <a:latin typeface="Calibri" panose="020F0502020204030204"/>
                  <a:ea typeface="Calibri" panose="020F0502020204030204"/>
                  <a:cs typeface="Calibri" panose="020F0502020204030204"/>
                  <a:sym typeface="Calibri" panose="020F0502020204030204"/>
                </a:endParaRPr>
              </a:p>
            </p:txBody>
          </p:sp>
          <p:sp>
            <p:nvSpPr>
              <p:cNvPr id="734" name="Google Shape;734;p51"/>
              <p:cNvSpPr/>
              <p:nvPr/>
            </p:nvSpPr>
            <p:spPr>
              <a:xfrm>
                <a:off x="24676100" y="18732500"/>
                <a:ext cx="424200" cy="424200"/>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35" name="Google Shape;735;p51"/>
              <p:cNvSpPr/>
              <p:nvPr/>
            </p:nvSpPr>
            <p:spPr>
              <a:xfrm>
                <a:off x="25946100" y="18732500"/>
                <a:ext cx="424200" cy="424200"/>
              </a:xfrm>
              <a:prstGeom prst="ellipse">
                <a:avLst/>
              </a:prstGeom>
              <a:solidFill>
                <a:srgbClr val="3E383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36" name="Google Shape;736;p51"/>
              <p:cNvSpPr/>
              <p:nvPr/>
            </p:nvSpPr>
            <p:spPr>
              <a:xfrm>
                <a:off x="24625299" y="17462500"/>
                <a:ext cx="1856736" cy="1645598"/>
              </a:xfrm>
              <a:custGeom>
                <a:avLst/>
                <a:gdLst/>
                <a:ahLst/>
                <a:cxnLst/>
                <a:rect l="l" t="t" r="r" b="b"/>
                <a:pathLst>
                  <a:path w="21600" h="20474" extrusionOk="0">
                    <a:moveTo>
                      <a:pt x="21600" y="11546"/>
                    </a:moveTo>
                    <a:cubicBezTo>
                      <a:pt x="21600" y="8465"/>
                      <a:pt x="20477" y="5558"/>
                      <a:pt x="18438" y="3377"/>
                    </a:cubicBezTo>
                    <a:cubicBezTo>
                      <a:pt x="14228" y="-1126"/>
                      <a:pt x="7372" y="-1126"/>
                      <a:pt x="3162" y="3377"/>
                    </a:cubicBezTo>
                    <a:cubicBezTo>
                      <a:pt x="1123" y="5558"/>
                      <a:pt x="0" y="8465"/>
                      <a:pt x="0" y="11546"/>
                    </a:cubicBezTo>
                    <a:cubicBezTo>
                      <a:pt x="0" y="13522"/>
                      <a:pt x="458" y="15418"/>
                      <a:pt x="1330" y="17093"/>
                    </a:cubicBezTo>
                    <a:cubicBezTo>
                      <a:pt x="1167" y="17409"/>
                      <a:pt x="1079" y="17772"/>
                      <a:pt x="1079" y="18167"/>
                    </a:cubicBezTo>
                    <a:cubicBezTo>
                      <a:pt x="1079" y="19431"/>
                      <a:pt x="2039" y="20474"/>
                      <a:pt x="3236" y="20474"/>
                    </a:cubicBezTo>
                    <a:cubicBezTo>
                      <a:pt x="4418" y="20474"/>
                      <a:pt x="5393" y="19447"/>
                      <a:pt x="5393" y="18167"/>
                    </a:cubicBezTo>
                    <a:cubicBezTo>
                      <a:pt x="5393" y="16887"/>
                      <a:pt x="4432" y="15860"/>
                      <a:pt x="3236" y="15860"/>
                    </a:cubicBezTo>
                    <a:cubicBezTo>
                      <a:pt x="3147" y="15860"/>
                      <a:pt x="3058" y="15860"/>
                      <a:pt x="2984" y="15876"/>
                    </a:cubicBezTo>
                    <a:cubicBezTo>
                      <a:pt x="2349" y="14549"/>
                      <a:pt x="2009" y="13079"/>
                      <a:pt x="2009" y="11546"/>
                    </a:cubicBezTo>
                    <a:cubicBezTo>
                      <a:pt x="2009" y="9034"/>
                      <a:pt x="2925" y="6664"/>
                      <a:pt x="4595" y="4878"/>
                    </a:cubicBezTo>
                    <a:cubicBezTo>
                      <a:pt x="8037" y="1197"/>
                      <a:pt x="13622" y="1197"/>
                      <a:pt x="17064" y="4878"/>
                    </a:cubicBezTo>
                    <a:cubicBezTo>
                      <a:pt x="18734" y="6664"/>
                      <a:pt x="19650" y="9018"/>
                      <a:pt x="19650" y="11546"/>
                    </a:cubicBezTo>
                    <a:cubicBezTo>
                      <a:pt x="19650" y="13127"/>
                      <a:pt x="19280" y="14643"/>
                      <a:pt x="18601" y="16002"/>
                    </a:cubicBezTo>
                    <a:cubicBezTo>
                      <a:pt x="18364" y="15907"/>
                      <a:pt x="18113" y="15860"/>
                      <a:pt x="17847" y="15860"/>
                    </a:cubicBezTo>
                    <a:cubicBezTo>
                      <a:pt x="16665" y="15860"/>
                      <a:pt x="15690" y="16887"/>
                      <a:pt x="15690" y="18167"/>
                    </a:cubicBezTo>
                    <a:cubicBezTo>
                      <a:pt x="15690" y="19447"/>
                      <a:pt x="16651" y="20474"/>
                      <a:pt x="17847" y="20474"/>
                    </a:cubicBezTo>
                    <a:cubicBezTo>
                      <a:pt x="19044" y="20474"/>
                      <a:pt x="20004" y="19447"/>
                      <a:pt x="20004" y="18167"/>
                    </a:cubicBezTo>
                    <a:cubicBezTo>
                      <a:pt x="20004" y="18025"/>
                      <a:pt x="19990" y="17867"/>
                      <a:pt x="19960" y="17725"/>
                    </a:cubicBezTo>
                    <a:cubicBezTo>
                      <a:pt x="21024" y="15892"/>
                      <a:pt x="21600" y="13759"/>
                      <a:pt x="21600" y="11546"/>
                    </a:cubicBezTo>
                    <a:close/>
                  </a:path>
                </a:pathLst>
              </a:custGeom>
              <a:solidFill>
                <a:srgbClr val="66666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Arial" panose="020B0604020202020204"/>
                  <a:buNone/>
                </a:pPr>
                <a:endParaRPr sz="30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737" name="Google Shape;737;p51"/>
            <p:cNvSpPr txBox="1"/>
            <p:nvPr/>
          </p:nvSpPr>
          <p:spPr>
            <a:xfrm>
              <a:off x="3530046" y="3954803"/>
              <a:ext cx="2079300" cy="45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b="1">
                  <a:solidFill>
                    <a:srgbClr val="FFFFFF"/>
                  </a:solidFill>
                  <a:latin typeface="Roboto" panose="02000000000000000000"/>
                  <a:ea typeface="Roboto" panose="02000000000000000000"/>
                  <a:cs typeface="Roboto" panose="02000000000000000000"/>
                  <a:sym typeface="Roboto" panose="02000000000000000000"/>
                </a:rPr>
                <a:t>Social Media</a:t>
              </a:r>
              <a:endParaRPr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738" name="Google Shape;738;p51"/>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SzPts val="1800"/>
              <a:buNone/>
            </a:pPr>
            <a:r>
              <a:rPr lang="en-US" sz="1800" b="1">
                <a:solidFill>
                  <a:srgbClr val="2F2922"/>
                </a:solidFill>
                <a:latin typeface="Signika"/>
                <a:ea typeface="Signika"/>
                <a:cs typeface="Signika"/>
                <a:sym typeface="Signika"/>
              </a:rPr>
              <a:t>Retail: Online - Types of Online Platform (Social Media) (cont.)</a:t>
            </a:r>
            <a:endParaRPr sz="1800" b="1">
              <a:solidFill>
                <a:srgbClr val="2F2922"/>
              </a:solidFill>
              <a:latin typeface="Signika"/>
              <a:ea typeface="Signika"/>
              <a:cs typeface="Signika"/>
              <a:sym typeface="Signika"/>
            </a:endParaRPr>
          </a:p>
        </p:txBody>
      </p:sp>
      <p:sp>
        <p:nvSpPr>
          <p:cNvPr id="739" name="Google Shape;739;p51"/>
          <p:cNvSpPr txBox="1"/>
          <p:nvPr>
            <p:ph type="sldNum" idx="12"/>
          </p:nvPr>
        </p:nvSpPr>
        <p:spPr>
          <a:xfrm>
            <a:off x="8595302"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3" name="Shape 743"/>
        <p:cNvGrpSpPr/>
        <p:nvPr/>
      </p:nvGrpSpPr>
      <p:grpSpPr>
        <a:xfrm>
          <a:off x="0" y="0"/>
          <a:ext cx="0" cy="0"/>
          <a:chOff x="0" y="0"/>
          <a:chExt cx="0" cy="0"/>
        </a:xfrm>
      </p:grpSpPr>
      <p:sp>
        <p:nvSpPr>
          <p:cNvPr id="744" name="Google Shape;744;p52"/>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52"/>
          <p:cNvSpPr txBox="1"/>
          <p:nvPr/>
        </p:nvSpPr>
        <p:spPr>
          <a:xfrm>
            <a:off x="-336937" y="511898"/>
            <a:ext cx="7853126"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Retail: Wholesaler</a:t>
            </a:r>
            <a:endParaRPr sz="2000" b="1" i="0" u="none" strike="noStrike" cap="none">
              <a:solidFill>
                <a:srgbClr val="FF9419"/>
              </a:solidFill>
              <a:latin typeface="Signika"/>
              <a:ea typeface="Signika"/>
              <a:cs typeface="Signika"/>
              <a:sym typeface="Signika"/>
            </a:endParaRPr>
          </a:p>
        </p:txBody>
      </p:sp>
      <p:pic>
        <p:nvPicPr>
          <p:cNvPr id="746" name="Google Shape;746;p52"/>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747" name="Google Shape;747;p52"/>
          <p:cNvSpPr txBox="1"/>
          <p:nvPr/>
        </p:nvSpPr>
        <p:spPr>
          <a:xfrm>
            <a:off x="67587" y="919300"/>
            <a:ext cx="8228400" cy="865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500"/>
              <a:buFont typeface="Roboto" panose="02000000000000000000"/>
              <a:buNone/>
            </a:pPr>
            <a:r>
              <a:rPr lang="en-US">
                <a:latin typeface="Roboto" panose="02000000000000000000"/>
                <a:ea typeface="Roboto" panose="02000000000000000000"/>
                <a:cs typeface="Roboto" panose="02000000000000000000"/>
                <a:sym typeface="Roboto" panose="02000000000000000000"/>
              </a:rPr>
              <a:t>A wholesaler is a person or company who sells products in bulk to various outlets or retailers for onward sale, either directly or through a middleman</a:t>
            </a:r>
            <a:endParaRPr sz="14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748" name="Google Shape;748;p52"/>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749" name="Google Shape;749;p52"/>
          <p:cNvSpPr txBox="1"/>
          <p:nvPr/>
        </p:nvSpPr>
        <p:spPr>
          <a:xfrm>
            <a:off x="526325" y="2289050"/>
            <a:ext cx="3781200" cy="2222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a:latin typeface="Roboto" panose="02000000000000000000"/>
                <a:ea typeface="Roboto" panose="02000000000000000000"/>
                <a:cs typeface="Roboto" panose="02000000000000000000"/>
                <a:sym typeface="Roboto" panose="02000000000000000000"/>
              </a:rPr>
              <a:t>In a wholesaler relationship / transaction, usually it will involve 4 mains important areas / documents:</a:t>
            </a:r>
            <a:endParaRPr>
              <a:latin typeface="Roboto" panose="02000000000000000000"/>
              <a:ea typeface="Roboto" panose="02000000000000000000"/>
              <a:cs typeface="Roboto" panose="02000000000000000000"/>
              <a:sym typeface="Roboto" panose="02000000000000000000"/>
            </a:endParaRPr>
          </a:p>
          <a:p>
            <a:pPr marL="457200" lvl="0" indent="-311150" algn="l" rtl="0">
              <a:lnSpc>
                <a:spcPct val="150000"/>
              </a:lnSpc>
              <a:spcBef>
                <a:spcPts val="0"/>
              </a:spcBef>
              <a:spcAft>
                <a:spcPts val="0"/>
              </a:spcAft>
              <a:buSzPts val="1300"/>
              <a:buFont typeface="Roboto" panose="02000000000000000000"/>
              <a:buChar char="●"/>
            </a:pPr>
            <a:r>
              <a:rPr lang="en-US" sz="1300">
                <a:solidFill>
                  <a:srgbClr val="0000FF"/>
                </a:solidFill>
                <a:latin typeface="Roboto" panose="02000000000000000000"/>
                <a:ea typeface="Roboto" panose="02000000000000000000"/>
                <a:cs typeface="Roboto" panose="02000000000000000000"/>
                <a:sym typeface="Roboto" panose="02000000000000000000"/>
              </a:rPr>
              <a:t>Credit Terms</a:t>
            </a:r>
            <a:endParaRPr sz="1300">
              <a:solidFill>
                <a:srgbClr val="0000FF"/>
              </a:solidFill>
              <a:latin typeface="Roboto" panose="02000000000000000000"/>
              <a:ea typeface="Roboto" panose="02000000000000000000"/>
              <a:cs typeface="Roboto" panose="02000000000000000000"/>
              <a:sym typeface="Roboto" panose="02000000000000000000"/>
            </a:endParaRPr>
          </a:p>
          <a:p>
            <a:pPr marL="457200" lvl="0" indent="-311150" algn="l" rtl="0">
              <a:lnSpc>
                <a:spcPct val="150000"/>
              </a:lnSpc>
              <a:spcBef>
                <a:spcPts val="0"/>
              </a:spcBef>
              <a:spcAft>
                <a:spcPts val="0"/>
              </a:spcAft>
              <a:buSzPts val="1300"/>
              <a:buFont typeface="Roboto" panose="02000000000000000000"/>
              <a:buChar char="●"/>
            </a:pPr>
            <a:r>
              <a:rPr lang="en-US" sz="1300">
                <a:solidFill>
                  <a:srgbClr val="FF00FF"/>
                </a:solidFill>
                <a:latin typeface="Roboto" panose="02000000000000000000"/>
                <a:ea typeface="Roboto" panose="02000000000000000000"/>
                <a:cs typeface="Roboto" panose="02000000000000000000"/>
                <a:sym typeface="Roboto" panose="02000000000000000000"/>
              </a:rPr>
              <a:t>Invoice</a:t>
            </a:r>
            <a:endParaRPr sz="1300">
              <a:solidFill>
                <a:srgbClr val="FF00FF"/>
              </a:solidFill>
              <a:latin typeface="Roboto" panose="02000000000000000000"/>
              <a:ea typeface="Roboto" panose="02000000000000000000"/>
              <a:cs typeface="Roboto" panose="02000000000000000000"/>
              <a:sym typeface="Roboto" panose="02000000000000000000"/>
            </a:endParaRPr>
          </a:p>
          <a:p>
            <a:pPr marL="457200" lvl="0" indent="-311150" algn="l" rtl="0">
              <a:lnSpc>
                <a:spcPct val="150000"/>
              </a:lnSpc>
              <a:spcBef>
                <a:spcPts val="0"/>
              </a:spcBef>
              <a:spcAft>
                <a:spcPts val="0"/>
              </a:spcAft>
              <a:buSzPts val="1300"/>
              <a:buFont typeface="Roboto" panose="02000000000000000000"/>
              <a:buChar char="●"/>
            </a:pPr>
            <a:r>
              <a:rPr lang="en-US" sz="1300">
                <a:solidFill>
                  <a:srgbClr val="6AA84F"/>
                </a:solidFill>
                <a:latin typeface="Roboto" panose="02000000000000000000"/>
                <a:ea typeface="Roboto" panose="02000000000000000000"/>
                <a:cs typeface="Roboto" panose="02000000000000000000"/>
                <a:sym typeface="Roboto" panose="02000000000000000000"/>
              </a:rPr>
              <a:t>Delivery Order</a:t>
            </a:r>
            <a:endParaRPr sz="1300">
              <a:solidFill>
                <a:srgbClr val="6AA84F"/>
              </a:solidFill>
              <a:latin typeface="Roboto" panose="02000000000000000000"/>
              <a:ea typeface="Roboto" panose="02000000000000000000"/>
              <a:cs typeface="Roboto" panose="02000000000000000000"/>
              <a:sym typeface="Roboto" panose="02000000000000000000"/>
            </a:endParaRPr>
          </a:p>
          <a:p>
            <a:pPr marL="457200" lvl="0" indent="-311150" algn="l" rtl="0">
              <a:lnSpc>
                <a:spcPct val="150000"/>
              </a:lnSpc>
              <a:spcBef>
                <a:spcPts val="0"/>
              </a:spcBef>
              <a:spcAft>
                <a:spcPts val="0"/>
              </a:spcAft>
              <a:buSzPts val="1300"/>
              <a:buFont typeface="Roboto" panose="02000000000000000000"/>
              <a:buChar char="●"/>
            </a:pPr>
            <a:r>
              <a:rPr lang="en-US" sz="1300">
                <a:solidFill>
                  <a:srgbClr val="6AA84F"/>
                </a:solidFill>
                <a:latin typeface="Roboto" panose="02000000000000000000"/>
                <a:ea typeface="Roboto" panose="02000000000000000000"/>
                <a:cs typeface="Roboto" panose="02000000000000000000"/>
                <a:sym typeface="Roboto" panose="02000000000000000000"/>
              </a:rPr>
              <a:t>Purchase Order</a:t>
            </a:r>
            <a:endParaRPr sz="1300">
              <a:solidFill>
                <a:srgbClr val="6AA84F"/>
              </a:solidFill>
              <a:latin typeface="Roboto" panose="02000000000000000000"/>
              <a:ea typeface="Roboto" panose="02000000000000000000"/>
              <a:cs typeface="Roboto" panose="02000000000000000000"/>
              <a:sym typeface="Roboto" panose="02000000000000000000"/>
            </a:endParaRPr>
          </a:p>
        </p:txBody>
      </p:sp>
      <p:pic>
        <p:nvPicPr>
          <p:cNvPr id="750" name="Google Shape;750;p52"/>
          <p:cNvPicPr preferRelativeResize="0"/>
          <p:nvPr/>
        </p:nvPicPr>
        <p:blipFill rotWithShape="1">
          <a:blip r:embed="rId3"/>
          <a:srcRect/>
          <a:stretch>
            <a:fillRect/>
          </a:stretch>
        </p:blipFill>
        <p:spPr>
          <a:xfrm>
            <a:off x="4727939" y="2693998"/>
            <a:ext cx="3535860" cy="1842947"/>
          </a:xfrm>
          <a:prstGeom prst="rect">
            <a:avLst/>
          </a:prstGeom>
          <a:noFill/>
          <a:ln>
            <a:noFill/>
          </a:ln>
        </p:spPr>
      </p:pic>
      <p:sp>
        <p:nvSpPr>
          <p:cNvPr id="751" name="Google Shape;751;p52"/>
          <p:cNvSpPr/>
          <p:nvPr/>
        </p:nvSpPr>
        <p:spPr>
          <a:xfrm>
            <a:off x="4615857" y="2508217"/>
            <a:ext cx="3752359" cy="2642506"/>
          </a:xfrm>
          <a:custGeom>
            <a:avLst/>
            <a:gdLst/>
            <a:ahLst/>
            <a:cxnLst/>
            <a:rect l="l" t="t" r="r" b="b"/>
            <a:pathLst>
              <a:path w="184777" h="129821" extrusionOk="0">
                <a:moveTo>
                  <a:pt x="6262" y="1"/>
                </a:moveTo>
                <a:cubicBezTo>
                  <a:pt x="2828" y="1"/>
                  <a:pt x="1" y="2797"/>
                  <a:pt x="1" y="6262"/>
                </a:cubicBezTo>
                <a:lnTo>
                  <a:pt x="1" y="102312"/>
                </a:lnTo>
                <a:cubicBezTo>
                  <a:pt x="1" y="105777"/>
                  <a:pt x="2828" y="108574"/>
                  <a:pt x="6262" y="108574"/>
                </a:cubicBezTo>
                <a:lnTo>
                  <a:pt x="74957" y="108574"/>
                </a:lnTo>
                <a:lnTo>
                  <a:pt x="74288" y="111613"/>
                </a:lnTo>
                <a:lnTo>
                  <a:pt x="71613" y="123315"/>
                </a:lnTo>
                <a:lnTo>
                  <a:pt x="59394" y="123315"/>
                </a:lnTo>
                <a:cubicBezTo>
                  <a:pt x="58026" y="123315"/>
                  <a:pt x="56871" y="124440"/>
                  <a:pt x="56871" y="125838"/>
                </a:cubicBezTo>
                <a:lnTo>
                  <a:pt x="56871" y="125899"/>
                </a:lnTo>
                <a:lnTo>
                  <a:pt x="56871" y="127328"/>
                </a:lnTo>
                <a:cubicBezTo>
                  <a:pt x="56871" y="128695"/>
                  <a:pt x="57966" y="129820"/>
                  <a:pt x="59394" y="129820"/>
                </a:cubicBezTo>
                <a:lnTo>
                  <a:pt x="129152" y="129820"/>
                </a:lnTo>
                <a:cubicBezTo>
                  <a:pt x="130520" y="129820"/>
                  <a:pt x="131645" y="128726"/>
                  <a:pt x="131645" y="127328"/>
                </a:cubicBezTo>
                <a:lnTo>
                  <a:pt x="131645" y="125899"/>
                </a:lnTo>
                <a:lnTo>
                  <a:pt x="131645" y="125838"/>
                </a:lnTo>
                <a:cubicBezTo>
                  <a:pt x="131645" y="124471"/>
                  <a:pt x="130550" y="123315"/>
                  <a:pt x="129152" y="123315"/>
                </a:cubicBezTo>
                <a:lnTo>
                  <a:pt x="116903" y="123315"/>
                </a:lnTo>
                <a:lnTo>
                  <a:pt x="114258" y="111613"/>
                </a:lnTo>
                <a:lnTo>
                  <a:pt x="113559" y="108574"/>
                </a:lnTo>
                <a:lnTo>
                  <a:pt x="178484" y="108574"/>
                </a:lnTo>
                <a:cubicBezTo>
                  <a:pt x="181950" y="108574"/>
                  <a:pt x="184776" y="105777"/>
                  <a:pt x="184776" y="102312"/>
                </a:cubicBezTo>
                <a:lnTo>
                  <a:pt x="184776" y="6262"/>
                </a:lnTo>
                <a:cubicBezTo>
                  <a:pt x="184655" y="2797"/>
                  <a:pt x="181858" y="1"/>
                  <a:pt x="1783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752" name="Google Shape;752;p52"/>
          <p:cNvPicPr preferRelativeResize="0"/>
          <p:nvPr/>
        </p:nvPicPr>
        <p:blipFill>
          <a:blip r:embed="rId4"/>
          <a:stretch>
            <a:fillRect/>
          </a:stretch>
        </p:blipFill>
        <p:spPr>
          <a:xfrm>
            <a:off x="4743118" y="2693984"/>
            <a:ext cx="3505504" cy="1817462"/>
          </a:xfrm>
          <a:prstGeom prst="rect">
            <a:avLst/>
          </a:prstGeom>
          <a:noFill/>
          <a:ln>
            <a:noFill/>
          </a:ln>
        </p:spPr>
      </p:pic>
      <p:pic>
        <p:nvPicPr>
          <p:cNvPr id="753" name="Google Shape;753;p52"/>
          <p:cNvPicPr preferRelativeResize="0"/>
          <p:nvPr/>
        </p:nvPicPr>
        <p:blipFill rotWithShape="1">
          <a:blip r:embed="rId5"/>
          <a:srcRect/>
          <a:stretch>
            <a:fillRect/>
          </a:stretch>
        </p:blipFill>
        <p:spPr>
          <a:xfrm>
            <a:off x="4743118" y="2693998"/>
            <a:ext cx="3505503" cy="1817461"/>
          </a:xfrm>
          <a:prstGeom prst="rect">
            <a:avLst/>
          </a:prstGeom>
          <a:noFill/>
          <a:ln w="9525" cap="flat" cmpd="sng">
            <a:solidFill>
              <a:srgbClr val="D9D9D9"/>
            </a:solidFill>
            <a:prstDash val="solid"/>
            <a:round/>
            <a:headEnd type="none" w="sm" len="sm"/>
            <a:tailEnd type="none" w="sm" len="sm"/>
          </a:ln>
        </p:spPr>
      </p:pic>
      <p:pic>
        <p:nvPicPr>
          <p:cNvPr id="754" name="Google Shape;754;p52"/>
          <p:cNvPicPr preferRelativeResize="0"/>
          <p:nvPr/>
        </p:nvPicPr>
        <p:blipFill rotWithShape="1">
          <a:blip r:embed="rId6"/>
          <a:srcRect t="13686" b="10652"/>
          <a:stretch>
            <a:fillRect/>
          </a:stretch>
        </p:blipFill>
        <p:spPr>
          <a:xfrm>
            <a:off x="4727950" y="2671850"/>
            <a:ext cx="3535849" cy="1842950"/>
          </a:xfrm>
          <a:prstGeom prst="rect">
            <a:avLst/>
          </a:prstGeom>
          <a:noFill/>
          <a:ln>
            <a:noFill/>
          </a:ln>
        </p:spPr>
      </p:pic>
      <p:sp>
        <p:nvSpPr>
          <p:cNvPr id="755" name="Google Shape;755;p52"/>
          <p:cNvSpPr/>
          <p:nvPr/>
        </p:nvSpPr>
        <p:spPr>
          <a:xfrm>
            <a:off x="4724125" y="4301650"/>
            <a:ext cx="3535800" cy="318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200"/>
              <a:buFont typeface="Arial" panose="020B0604020202020204"/>
              <a:buNone/>
            </a:pPr>
            <a:r>
              <a:rPr lang="en-US" sz="900" u="sng">
                <a:solidFill>
                  <a:srgbClr val="FFFF00"/>
                </a:solidFill>
                <a:latin typeface="Roboto" panose="02000000000000000000"/>
                <a:ea typeface="Roboto" panose="02000000000000000000"/>
                <a:cs typeface="Roboto" panose="02000000000000000000"/>
                <a:sym typeface="Roboto" panose="02000000000000000000"/>
                <a:hlinkClick r:id="rId7"/>
              </a:rPr>
              <a:t>https://platinumonline.platinumfashionmall.com/ </a:t>
            </a:r>
            <a:endParaRPr sz="900" i="0" u="none" strike="noStrike" cap="none">
              <a:solidFill>
                <a:srgbClr val="FFFF00"/>
              </a:solidFill>
              <a:latin typeface="Roboto" panose="02000000000000000000"/>
              <a:ea typeface="Roboto" panose="02000000000000000000"/>
              <a:cs typeface="Roboto" panose="02000000000000000000"/>
              <a:sym typeface="Roboto" panose="02000000000000000000"/>
            </a:endParaRPr>
          </a:p>
        </p:txBody>
      </p:sp>
      <p:sp>
        <p:nvSpPr>
          <p:cNvPr id="756" name="Google Shape;756;p52"/>
          <p:cNvSpPr txBox="1"/>
          <p:nvPr>
            <p:ph type="sldNum" idx="12"/>
          </p:nvPr>
        </p:nvSpPr>
        <p:spPr>
          <a:xfrm>
            <a:off x="8595302"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60" name="Shape 760"/>
        <p:cNvGrpSpPr/>
        <p:nvPr/>
      </p:nvGrpSpPr>
      <p:grpSpPr>
        <a:xfrm>
          <a:off x="0" y="0"/>
          <a:ext cx="0" cy="0"/>
          <a:chOff x="0" y="0"/>
          <a:chExt cx="0" cy="0"/>
        </a:xfrm>
      </p:grpSpPr>
      <p:sp>
        <p:nvSpPr>
          <p:cNvPr id="761" name="Google Shape;761;p53"/>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2" name="Google Shape;762;p53"/>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Retail: Wholesaler (cont.)</a:t>
            </a:r>
            <a:endParaRPr sz="2000" b="1" i="0" u="none" strike="noStrike" cap="none">
              <a:solidFill>
                <a:srgbClr val="FF9419"/>
              </a:solidFill>
              <a:latin typeface="Signika"/>
              <a:ea typeface="Signika"/>
              <a:cs typeface="Signika"/>
              <a:sym typeface="Signika"/>
            </a:endParaRPr>
          </a:p>
        </p:txBody>
      </p:sp>
      <p:sp>
        <p:nvSpPr>
          <p:cNvPr id="763" name="Google Shape;763;p53"/>
          <p:cNvSpPr/>
          <p:nvPr/>
        </p:nvSpPr>
        <p:spPr>
          <a:xfrm>
            <a:off x="6813245" y="3466982"/>
            <a:ext cx="419848" cy="395337"/>
          </a:xfrm>
          <a:custGeom>
            <a:avLst/>
            <a:gdLst/>
            <a:ahLst/>
            <a:cxnLst/>
            <a:rect l="l" t="t" r="r" b="b"/>
            <a:pathLst>
              <a:path w="759906" h="760264" extrusionOk="0">
                <a:moveTo>
                  <a:pt x="385856" y="32"/>
                </a:moveTo>
                <a:cubicBezTo>
                  <a:pt x="562542" y="2314"/>
                  <a:pt x="718705" y="128970"/>
                  <a:pt x="753337" y="309409"/>
                </a:cubicBezTo>
                <a:cubicBezTo>
                  <a:pt x="791869" y="515782"/>
                  <a:pt x="657007" y="714037"/>
                  <a:pt x="450735" y="753688"/>
                </a:cubicBezTo>
                <a:cubicBezTo>
                  <a:pt x="244463" y="792246"/>
                  <a:pt x="46149" y="657370"/>
                  <a:pt x="6570" y="451154"/>
                </a:cubicBezTo>
                <a:cubicBezTo>
                  <a:pt x="-31962" y="244781"/>
                  <a:pt x="102900" y="46526"/>
                  <a:pt x="309172" y="6875"/>
                </a:cubicBezTo>
                <a:cubicBezTo>
                  <a:pt x="334956" y="1919"/>
                  <a:pt x="360616" y="-294"/>
                  <a:pt x="385856" y="32"/>
                </a:cubicBezTo>
                <a:close/>
              </a:path>
            </a:pathLst>
          </a:custGeom>
          <a:solidFill>
            <a:srgbClr val="FFFFFF"/>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764" name="Google Shape;764;p53"/>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765" name="Google Shape;765;p53"/>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pic>
        <p:nvPicPr>
          <p:cNvPr id="766" name="Google Shape;766;p53"/>
          <p:cNvPicPr preferRelativeResize="0"/>
          <p:nvPr/>
        </p:nvPicPr>
        <p:blipFill>
          <a:blip r:embed="rId3"/>
          <a:stretch>
            <a:fillRect/>
          </a:stretch>
        </p:blipFill>
        <p:spPr>
          <a:xfrm>
            <a:off x="6627100" y="3106550"/>
            <a:ext cx="2107599" cy="2107601"/>
          </a:xfrm>
          <a:prstGeom prst="rect">
            <a:avLst/>
          </a:prstGeom>
          <a:noFill/>
          <a:ln>
            <a:noFill/>
          </a:ln>
        </p:spPr>
      </p:pic>
      <p:sp>
        <p:nvSpPr>
          <p:cNvPr id="767" name="Google Shape;767;p53"/>
          <p:cNvSpPr txBox="1"/>
          <p:nvPr>
            <p:ph type="sldNum" idx="12"/>
          </p:nvPr>
        </p:nvSpPr>
        <p:spPr>
          <a:xfrm>
            <a:off x="8595302"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
        <p:nvSpPr>
          <p:cNvPr id="768" name="Google Shape;768;p53"/>
          <p:cNvSpPr txBox="1"/>
          <p:nvPr/>
        </p:nvSpPr>
        <p:spPr>
          <a:xfrm>
            <a:off x="650325" y="893525"/>
            <a:ext cx="6051300" cy="403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panose="020B0604020202020204"/>
              <a:buNone/>
            </a:pPr>
            <a:r>
              <a:rPr lang="en-US" sz="1300" b="1">
                <a:solidFill>
                  <a:srgbClr val="0000FF"/>
                </a:solidFill>
                <a:latin typeface="Roboto" panose="02000000000000000000"/>
                <a:ea typeface="Roboto" panose="02000000000000000000"/>
                <a:cs typeface="Roboto" panose="02000000000000000000"/>
                <a:sym typeface="Roboto" panose="02000000000000000000"/>
              </a:rPr>
              <a:t>Credit Terms</a:t>
            </a:r>
            <a:endParaRPr sz="1300" i="0" u="none" strike="noStrike" cap="none">
              <a:solidFill>
                <a:srgbClr val="0000FF"/>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000000"/>
              </a:buClr>
              <a:buSzPts val="1100"/>
              <a:buFont typeface="Roboto" panose="02000000000000000000"/>
              <a:buChar char="●"/>
            </a:pPr>
            <a:r>
              <a:rPr lang="en-US" sz="1100">
                <a:solidFill>
                  <a:srgbClr val="212B35"/>
                </a:solidFill>
                <a:latin typeface="Roboto" panose="02000000000000000000"/>
                <a:ea typeface="Roboto" panose="02000000000000000000"/>
                <a:cs typeface="Roboto" panose="02000000000000000000"/>
                <a:sym typeface="Roboto" panose="02000000000000000000"/>
              </a:rPr>
              <a:t>Payment terms for a company's sales invoice (which the customer will refer to as a purchase invoice). </a:t>
            </a:r>
            <a:endParaRPr>
              <a:solidFill>
                <a:srgbClr val="000000"/>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000000"/>
              </a:buClr>
              <a:buSzPts val="1100"/>
              <a:buFont typeface="Roboto" panose="02000000000000000000"/>
              <a:buChar char="●"/>
            </a:pPr>
            <a:r>
              <a:rPr lang="en-US" sz="1100">
                <a:solidFill>
                  <a:srgbClr val="212B35"/>
                </a:solidFill>
                <a:latin typeface="Roboto" panose="02000000000000000000"/>
                <a:ea typeface="Roboto" panose="02000000000000000000"/>
                <a:cs typeface="Roboto" panose="02000000000000000000"/>
                <a:sym typeface="Roboto" panose="02000000000000000000"/>
              </a:rPr>
              <a:t>The credit terms also state whether a discount is available for faster payment </a:t>
            </a:r>
            <a:br>
              <a:rPr lang="en-US" sz="1100">
                <a:solidFill>
                  <a:srgbClr val="212B35"/>
                </a:solidFill>
                <a:latin typeface="Roboto" panose="02000000000000000000"/>
                <a:ea typeface="Roboto" panose="02000000000000000000"/>
                <a:cs typeface="Roboto" panose="02000000000000000000"/>
                <a:sym typeface="Roboto" panose="02000000000000000000"/>
              </a:rPr>
            </a:br>
            <a:r>
              <a:rPr lang="en-US" sz="1100">
                <a:solidFill>
                  <a:srgbClr val="212B35"/>
                </a:solidFill>
                <a:latin typeface="Roboto" panose="02000000000000000000"/>
                <a:ea typeface="Roboto" panose="02000000000000000000"/>
                <a:cs typeface="Roboto" panose="02000000000000000000"/>
                <a:sym typeface="Roboto" panose="02000000000000000000"/>
              </a:rPr>
              <a:t>(the discount period).</a:t>
            </a:r>
            <a:endParaRPr sz="1100">
              <a:latin typeface="Roboto" panose="02000000000000000000"/>
              <a:ea typeface="Roboto" panose="02000000000000000000"/>
              <a:cs typeface="Roboto" panose="02000000000000000000"/>
              <a:sym typeface="Roboto" panose="02000000000000000000"/>
            </a:endParaRPr>
          </a:p>
          <a:p>
            <a:pPr marL="457200" marR="0" lvl="0" indent="-298450" algn="l" rtl="0">
              <a:lnSpc>
                <a:spcPct val="115000"/>
              </a:lnSpc>
              <a:spcBef>
                <a:spcPts val="0"/>
              </a:spcBef>
              <a:spcAft>
                <a:spcPts val="0"/>
              </a:spcAft>
              <a:buSzPts val="1100"/>
              <a:buFont typeface="Roboto" panose="02000000000000000000"/>
              <a:buChar char="●"/>
            </a:pPr>
            <a:r>
              <a:rPr lang="en-US" sz="1100">
                <a:latin typeface="Roboto" panose="02000000000000000000"/>
                <a:ea typeface="Roboto" panose="02000000000000000000"/>
                <a:cs typeface="Roboto" panose="02000000000000000000"/>
                <a:sym typeface="Roboto" panose="02000000000000000000"/>
              </a:rPr>
              <a:t>Example: </a:t>
            </a:r>
            <a:endParaRPr sz="1100">
              <a:latin typeface="Roboto" panose="02000000000000000000"/>
              <a:ea typeface="Roboto" panose="02000000000000000000"/>
              <a:cs typeface="Roboto" panose="02000000000000000000"/>
              <a:sym typeface="Roboto" panose="02000000000000000000"/>
            </a:endParaRPr>
          </a:p>
          <a:p>
            <a:pPr marL="742950" marR="0" lvl="1" indent="-234950" algn="l" rtl="0">
              <a:lnSpc>
                <a:spcPct val="115000"/>
              </a:lnSpc>
              <a:spcBef>
                <a:spcPts val="0"/>
              </a:spcBef>
              <a:spcAft>
                <a:spcPts val="0"/>
              </a:spcAft>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Net due upon receipt.</a:t>
            </a:r>
            <a:endParaRPr sz="1000">
              <a:latin typeface="Roboto" panose="02000000000000000000"/>
              <a:ea typeface="Roboto" panose="02000000000000000000"/>
              <a:cs typeface="Roboto" panose="02000000000000000000"/>
              <a:sym typeface="Roboto" panose="02000000000000000000"/>
            </a:endParaRPr>
          </a:p>
          <a:p>
            <a:pPr marL="742950" marR="0" lvl="1" indent="-234950" algn="l" rtl="0">
              <a:lnSpc>
                <a:spcPct val="115000"/>
              </a:lnSpc>
              <a:spcBef>
                <a:spcPts val="0"/>
              </a:spcBef>
              <a:spcAft>
                <a:spcPts val="0"/>
              </a:spcAft>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Net 30 days (which means the amount owed is due in 30 days).</a:t>
            </a:r>
            <a:endParaRPr sz="1000">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None/>
            </a:pPr>
            <a:endParaRPr sz="1300" b="1">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None/>
            </a:pPr>
            <a:r>
              <a:rPr lang="en-US" sz="1300" b="1">
                <a:solidFill>
                  <a:srgbClr val="FF00FF"/>
                </a:solidFill>
                <a:latin typeface="Roboto" panose="02000000000000000000"/>
                <a:ea typeface="Roboto" panose="02000000000000000000"/>
                <a:cs typeface="Roboto" panose="02000000000000000000"/>
                <a:sym typeface="Roboto" panose="02000000000000000000"/>
              </a:rPr>
              <a:t>Invoice</a:t>
            </a:r>
            <a:endParaRPr sz="1300" b="1">
              <a:solidFill>
                <a:srgbClr val="FF00FF"/>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000000"/>
              </a:buClr>
              <a:buSzPts val="1100"/>
              <a:buFont typeface="Roboto" panose="02000000000000000000"/>
              <a:buChar char="●"/>
            </a:pPr>
            <a:r>
              <a:rPr lang="en-US" sz="1100">
                <a:solidFill>
                  <a:srgbClr val="212B35"/>
                </a:solidFill>
                <a:latin typeface="Roboto" panose="02000000000000000000"/>
                <a:ea typeface="Roboto" panose="02000000000000000000"/>
                <a:cs typeface="Roboto" panose="02000000000000000000"/>
                <a:sym typeface="Roboto" panose="02000000000000000000"/>
              </a:rPr>
              <a:t>A commercial document that details and records the terms and conditions of a transaction between a buyer and a seller.</a:t>
            </a:r>
            <a:endParaRPr sz="1100">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None/>
            </a:pPr>
            <a:endParaRPr sz="1300" b="1">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None/>
            </a:pPr>
            <a:r>
              <a:rPr lang="en-US" sz="1300" b="1">
                <a:solidFill>
                  <a:srgbClr val="6AA84F"/>
                </a:solidFill>
                <a:latin typeface="Roboto" panose="02000000000000000000"/>
                <a:ea typeface="Roboto" panose="02000000000000000000"/>
                <a:cs typeface="Roboto" panose="02000000000000000000"/>
                <a:sym typeface="Roboto" panose="02000000000000000000"/>
              </a:rPr>
              <a:t>Delivery Order</a:t>
            </a:r>
            <a:endParaRPr sz="1300">
              <a:solidFill>
                <a:srgbClr val="6AA84F"/>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000000"/>
              </a:buClr>
              <a:buSzPts val="1100"/>
              <a:buFont typeface="Roboto" panose="02000000000000000000"/>
              <a:buChar char="●"/>
            </a:pPr>
            <a:r>
              <a:rPr lang="en-US" sz="1100">
                <a:latin typeface="Roboto" panose="02000000000000000000"/>
                <a:ea typeface="Roboto" panose="02000000000000000000"/>
                <a:cs typeface="Roboto" panose="02000000000000000000"/>
                <a:sym typeface="Roboto" panose="02000000000000000000"/>
              </a:rPr>
              <a:t>A document that can be issued by the owner of freight, consignee, shipper or a carrier to deliver the goods to another party.</a:t>
            </a:r>
            <a:endParaRPr sz="1100">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None/>
            </a:pPr>
            <a:endParaRPr sz="1300" b="1">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None/>
            </a:pPr>
            <a:r>
              <a:rPr lang="en-US" sz="1300" b="1">
                <a:solidFill>
                  <a:srgbClr val="6AA84F"/>
                </a:solidFill>
                <a:latin typeface="Roboto" panose="02000000000000000000"/>
                <a:ea typeface="Roboto" panose="02000000000000000000"/>
                <a:cs typeface="Roboto" panose="02000000000000000000"/>
                <a:sym typeface="Roboto" panose="02000000000000000000"/>
              </a:rPr>
              <a:t>Purchase Order</a:t>
            </a:r>
            <a:endParaRPr sz="1300" b="1">
              <a:solidFill>
                <a:srgbClr val="6AA84F"/>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SzPts val="1100"/>
              <a:buFont typeface="Roboto" panose="02000000000000000000"/>
              <a:buChar char="●"/>
            </a:pPr>
            <a:r>
              <a:rPr lang="en-US" sz="1100">
                <a:latin typeface="Roboto" panose="02000000000000000000"/>
                <a:ea typeface="Roboto" panose="02000000000000000000"/>
                <a:cs typeface="Roboto" panose="02000000000000000000"/>
                <a:sym typeface="Roboto" panose="02000000000000000000"/>
              </a:rPr>
              <a:t>A written agreement between a purchaser and a supplier authorising a purchase.</a:t>
            </a:r>
            <a:endParaRPr sz="1100">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72" name="Shape 772"/>
        <p:cNvGrpSpPr/>
        <p:nvPr/>
      </p:nvGrpSpPr>
      <p:grpSpPr>
        <a:xfrm>
          <a:off x="0" y="0"/>
          <a:ext cx="0" cy="0"/>
          <a:chOff x="0" y="0"/>
          <a:chExt cx="0" cy="0"/>
        </a:xfrm>
      </p:grpSpPr>
      <p:sp>
        <p:nvSpPr>
          <p:cNvPr id="773" name="Google Shape;773;p54"/>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4" name="Google Shape;774;p54"/>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(Retail): Common Objections (Price)</a:t>
            </a:r>
            <a:endParaRPr sz="2000" b="1" i="0" u="none" strike="noStrike" cap="none">
              <a:solidFill>
                <a:srgbClr val="FF9419"/>
              </a:solidFill>
              <a:latin typeface="Signika"/>
              <a:ea typeface="Signika"/>
              <a:cs typeface="Signika"/>
              <a:sym typeface="Signika"/>
            </a:endParaRPr>
          </a:p>
        </p:txBody>
      </p:sp>
      <p:pic>
        <p:nvPicPr>
          <p:cNvPr id="775" name="Google Shape;775;p54"/>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776" name="Google Shape;776;p54"/>
          <p:cNvSpPr txBox="1"/>
          <p:nvPr/>
        </p:nvSpPr>
        <p:spPr>
          <a:xfrm>
            <a:off x="272650" y="1003597"/>
            <a:ext cx="8272800" cy="2525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150">
                <a:solidFill>
                  <a:schemeClr val="dk1"/>
                </a:solidFill>
                <a:latin typeface="Roboto" panose="02000000000000000000"/>
                <a:ea typeface="Roboto" panose="02000000000000000000"/>
                <a:cs typeface="Roboto" panose="02000000000000000000"/>
                <a:sym typeface="Roboto" panose="02000000000000000000"/>
              </a:rPr>
              <a:t>Why do I have to Pay a Subscription? </a:t>
            </a:r>
            <a:endParaRPr sz="1150">
              <a:solidFill>
                <a:schemeClr val="dk1"/>
              </a:solidFill>
              <a:latin typeface="Roboto" panose="02000000000000000000"/>
              <a:ea typeface="Roboto" panose="02000000000000000000"/>
              <a:cs typeface="Roboto" panose="02000000000000000000"/>
              <a:sym typeface="Roboto" panose="02000000000000000000"/>
            </a:endParaRPr>
          </a:p>
          <a:p>
            <a:pPr marL="0" lvl="0" indent="0" algn="just" rtl="0">
              <a:lnSpc>
                <a:spcPct val="150000"/>
              </a:lnSpc>
              <a:spcBef>
                <a:spcPts val="0"/>
              </a:spcBef>
              <a:spcAft>
                <a:spcPts val="0"/>
              </a:spcAft>
              <a:buNone/>
            </a:pPr>
            <a:endParaRPr sz="1150">
              <a:solidFill>
                <a:schemeClr val="dk1"/>
              </a:solidFill>
              <a:latin typeface="Roboto" panose="02000000000000000000"/>
              <a:ea typeface="Roboto" panose="02000000000000000000"/>
              <a:cs typeface="Roboto" panose="02000000000000000000"/>
              <a:sym typeface="Roboto" panose="02000000000000000000"/>
            </a:endParaRPr>
          </a:p>
          <a:p>
            <a:pPr marL="457200" lvl="0" indent="-301625" algn="just" rtl="0">
              <a:lnSpc>
                <a:spcPct val="150000"/>
              </a:lnSpc>
              <a:spcBef>
                <a:spcPts val="0"/>
              </a:spcBef>
              <a:spcAft>
                <a:spcPts val="0"/>
              </a:spcAft>
              <a:buClr>
                <a:schemeClr val="dk1"/>
              </a:buClr>
              <a:buSzPts val="1150"/>
              <a:buFont typeface="Roboto" panose="02000000000000000000"/>
              <a:buChar char="●"/>
            </a:pPr>
            <a:r>
              <a:rPr lang="en-US" sz="1150">
                <a:solidFill>
                  <a:schemeClr val="dk1"/>
                </a:solidFill>
                <a:latin typeface="Roboto" panose="02000000000000000000"/>
                <a:ea typeface="Roboto" panose="02000000000000000000"/>
                <a:cs typeface="Roboto" panose="02000000000000000000"/>
                <a:sym typeface="Roboto" panose="02000000000000000000"/>
              </a:rPr>
              <a:t>Merchants can be weary of subscription-based services as it eats into their margins for the long run</a:t>
            </a:r>
            <a:endParaRPr sz="1150">
              <a:solidFill>
                <a:schemeClr val="dk1"/>
              </a:solidFill>
              <a:latin typeface="Roboto" panose="02000000000000000000"/>
              <a:ea typeface="Roboto" panose="02000000000000000000"/>
              <a:cs typeface="Roboto" panose="02000000000000000000"/>
              <a:sym typeface="Roboto" panose="02000000000000000000"/>
            </a:endParaRPr>
          </a:p>
          <a:p>
            <a:pPr marL="457200" lvl="0" indent="-301625" algn="just" rtl="0">
              <a:lnSpc>
                <a:spcPct val="150000"/>
              </a:lnSpc>
              <a:spcBef>
                <a:spcPts val="0"/>
              </a:spcBef>
              <a:spcAft>
                <a:spcPts val="0"/>
              </a:spcAft>
              <a:buClr>
                <a:schemeClr val="dk1"/>
              </a:buClr>
              <a:buSzPts val="1150"/>
              <a:buFont typeface="Roboto" panose="02000000000000000000"/>
              <a:buChar char="●"/>
            </a:pPr>
            <a:r>
              <a:rPr lang="en-US" sz="1150">
                <a:solidFill>
                  <a:schemeClr val="dk1"/>
                </a:solidFill>
                <a:latin typeface="Roboto" panose="02000000000000000000"/>
                <a:ea typeface="Roboto" panose="02000000000000000000"/>
                <a:cs typeface="Roboto" panose="02000000000000000000"/>
                <a:sym typeface="Roboto" panose="02000000000000000000"/>
              </a:rPr>
              <a:t>While Retail Merchants do not pay a lot for equipment, they do have to spend a lot on keep stocks in season, deal with faulty products, and fees for inventory spaces. </a:t>
            </a:r>
            <a:endParaRPr sz="1150">
              <a:solidFill>
                <a:schemeClr val="dk1"/>
              </a:solidFill>
              <a:latin typeface="Roboto" panose="02000000000000000000"/>
              <a:ea typeface="Roboto" panose="02000000000000000000"/>
              <a:cs typeface="Roboto" panose="02000000000000000000"/>
              <a:sym typeface="Roboto" panose="02000000000000000000"/>
            </a:endParaRPr>
          </a:p>
          <a:p>
            <a:pPr marL="457200" lvl="0" indent="-301625" algn="just" rtl="0">
              <a:lnSpc>
                <a:spcPct val="150000"/>
              </a:lnSpc>
              <a:spcBef>
                <a:spcPts val="0"/>
              </a:spcBef>
              <a:spcAft>
                <a:spcPts val="0"/>
              </a:spcAft>
              <a:buClr>
                <a:schemeClr val="dk1"/>
              </a:buClr>
              <a:buSzPts val="1150"/>
              <a:buFont typeface="Roboto" panose="02000000000000000000"/>
              <a:buChar char="●"/>
            </a:pPr>
            <a:r>
              <a:rPr lang="en-US" sz="1150">
                <a:solidFill>
                  <a:schemeClr val="dk1"/>
                </a:solidFill>
                <a:latin typeface="Roboto" panose="02000000000000000000"/>
                <a:ea typeface="Roboto" panose="02000000000000000000"/>
                <a:cs typeface="Roboto" panose="02000000000000000000"/>
                <a:sym typeface="Roboto" panose="02000000000000000000"/>
              </a:rPr>
              <a:t>Remember that our BackOffice is entirely cloud-based and the servers used to store sales data, menus, and customer info cost StoreHub maintenance fees.</a:t>
            </a:r>
            <a:endParaRPr sz="1150">
              <a:solidFill>
                <a:schemeClr val="dk1"/>
              </a:solidFill>
              <a:latin typeface="Roboto" panose="02000000000000000000"/>
              <a:ea typeface="Roboto" panose="02000000000000000000"/>
              <a:cs typeface="Roboto" panose="02000000000000000000"/>
              <a:sym typeface="Roboto" panose="02000000000000000000"/>
            </a:endParaRPr>
          </a:p>
          <a:p>
            <a:pPr marL="457200" lvl="0" indent="-301625" algn="just" rtl="0">
              <a:lnSpc>
                <a:spcPct val="150000"/>
              </a:lnSpc>
              <a:spcBef>
                <a:spcPts val="0"/>
              </a:spcBef>
              <a:spcAft>
                <a:spcPts val="0"/>
              </a:spcAft>
              <a:buClr>
                <a:schemeClr val="dk1"/>
              </a:buClr>
              <a:buSzPts val="1150"/>
              <a:buFont typeface="Roboto" panose="02000000000000000000"/>
              <a:buChar char="●"/>
            </a:pPr>
            <a:r>
              <a:rPr lang="en-US" sz="1150">
                <a:solidFill>
                  <a:schemeClr val="dk1"/>
                </a:solidFill>
                <a:latin typeface="Roboto" panose="02000000000000000000"/>
                <a:ea typeface="Roboto" panose="02000000000000000000"/>
                <a:cs typeface="Roboto" panose="02000000000000000000"/>
                <a:sym typeface="Roboto" panose="02000000000000000000"/>
              </a:rPr>
              <a:t>In our yearly software plan, these also includes Customer Care support we provide (9.00AM to 9.00PM), future feature upgrades and we do not charge for Care Support that we provide via LiveChat/Email or Phone calls.</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777" name="Google Shape;777;p54"/>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778" name="Google Shape;778;p54"/>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59" name="Shape 159"/>
        <p:cNvGrpSpPr/>
        <p:nvPr/>
      </p:nvGrpSpPr>
      <p:grpSpPr>
        <a:xfrm>
          <a:off x="0" y="0"/>
          <a:ext cx="0" cy="0"/>
          <a:chOff x="0" y="0"/>
          <a:chExt cx="0" cy="0"/>
        </a:xfrm>
      </p:grpSpPr>
      <p:sp>
        <p:nvSpPr>
          <p:cNvPr id="160" name="Google Shape;160;p27"/>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1" name="Google Shape;161;p27"/>
          <p:cNvSpPr txBox="1"/>
          <p:nvPr/>
        </p:nvSpPr>
        <p:spPr>
          <a:xfrm>
            <a:off x="-336937" y="511898"/>
            <a:ext cx="7853126"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rgbClr val="2F2922"/>
                </a:solidFill>
                <a:latin typeface="Signika"/>
                <a:ea typeface="Signika"/>
                <a:cs typeface="Signika"/>
                <a:sym typeface="Signika"/>
              </a:rPr>
              <a:t>Types of SME</a:t>
            </a:r>
            <a:endParaRPr sz="2000" b="1" i="0" u="none" strike="noStrike" cap="none">
              <a:solidFill>
                <a:srgbClr val="FF9419"/>
              </a:solidFill>
              <a:latin typeface="Signika"/>
              <a:ea typeface="Signika"/>
              <a:cs typeface="Signika"/>
              <a:sym typeface="Signika"/>
            </a:endParaRPr>
          </a:p>
        </p:txBody>
      </p:sp>
      <p:grpSp>
        <p:nvGrpSpPr>
          <p:cNvPr id="162" name="Google Shape;162;p27"/>
          <p:cNvGrpSpPr/>
          <p:nvPr/>
        </p:nvGrpSpPr>
        <p:grpSpPr>
          <a:xfrm>
            <a:off x="858166" y="2960317"/>
            <a:ext cx="2422931" cy="523200"/>
            <a:chOff x="858166" y="2884117"/>
            <a:chExt cx="2422931" cy="523200"/>
          </a:xfrm>
        </p:grpSpPr>
        <p:sp>
          <p:nvSpPr>
            <p:cNvPr id="163" name="Google Shape;163;p27"/>
            <p:cNvSpPr txBox="1"/>
            <p:nvPr/>
          </p:nvSpPr>
          <p:spPr>
            <a:xfrm>
              <a:off x="858166" y="2884117"/>
              <a:ext cx="1877400" cy="523200"/>
            </a:xfrm>
            <a:prstGeom prst="rect">
              <a:avLst/>
            </a:prstGeom>
            <a:noFill/>
            <a:ln>
              <a:noFill/>
            </a:ln>
          </p:spPr>
          <p:txBody>
            <a:bodyPr spcFirstLastPara="1" wrap="square" lIns="0" tIns="45700" rIns="0" bIns="45700" anchor="b"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Source Sans Pro"/>
                  <a:ea typeface="Source Sans Pro"/>
                  <a:cs typeface="Source Sans Pro"/>
                  <a:sym typeface="Source Sans Pro"/>
                </a:rPr>
                <a:t>Food &amp; Beverages </a:t>
              </a:r>
              <a:endParaRPr sz="140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Source Sans Pro"/>
                  <a:ea typeface="Source Sans Pro"/>
                  <a:cs typeface="Source Sans Pro"/>
                  <a:sym typeface="Source Sans Pro"/>
                </a:rPr>
                <a:t>(F &amp; B)</a:t>
              </a:r>
              <a:endParaRPr sz="1400" i="0" u="none" strike="noStrike" cap="none">
                <a:solidFill>
                  <a:srgbClr val="000000"/>
                </a:solidFill>
                <a:latin typeface="Source Sans Pro"/>
                <a:ea typeface="Source Sans Pro"/>
                <a:cs typeface="Source Sans Pro"/>
                <a:sym typeface="Source Sans Pro"/>
              </a:endParaRPr>
            </a:p>
          </p:txBody>
        </p:sp>
        <p:grpSp>
          <p:nvGrpSpPr>
            <p:cNvPr id="164" name="Google Shape;164;p27"/>
            <p:cNvGrpSpPr/>
            <p:nvPr/>
          </p:nvGrpSpPr>
          <p:grpSpPr>
            <a:xfrm>
              <a:off x="2639452" y="3061313"/>
              <a:ext cx="641645" cy="45719"/>
              <a:chOff x="3346516" y="2915886"/>
              <a:chExt cx="1567175" cy="92075"/>
            </a:xfrm>
          </p:grpSpPr>
          <p:cxnSp>
            <p:nvCxnSpPr>
              <p:cNvPr id="165" name="Google Shape;165;p27"/>
              <p:cNvCxnSpPr>
                <a:endCxn id="166" idx="2"/>
              </p:cNvCxnSpPr>
              <p:nvPr/>
            </p:nvCxnSpPr>
            <p:spPr>
              <a:xfrm>
                <a:off x="3346516" y="2961924"/>
                <a:ext cx="1475100" cy="0"/>
              </a:xfrm>
              <a:prstGeom prst="straightConnector1">
                <a:avLst/>
              </a:prstGeom>
              <a:noFill/>
              <a:ln w="19050" cap="flat" cmpd="sng">
                <a:solidFill>
                  <a:srgbClr val="999999"/>
                </a:solidFill>
                <a:prstDash val="dash"/>
                <a:miter lim="800000"/>
                <a:headEnd type="none" w="sm" len="sm"/>
                <a:tailEnd type="none" w="sm" len="sm"/>
              </a:ln>
            </p:spPr>
          </p:cxnSp>
          <p:sp>
            <p:nvSpPr>
              <p:cNvPr id="166" name="Google Shape;166;p27"/>
              <p:cNvSpPr/>
              <p:nvPr/>
            </p:nvSpPr>
            <p:spPr>
              <a:xfrm>
                <a:off x="4821616" y="2915886"/>
                <a:ext cx="92075" cy="92075"/>
              </a:xfrm>
              <a:prstGeom prst="ellipse">
                <a:avLst/>
              </a:prstGeom>
              <a:noFill/>
              <a:ln w="9525" cap="flat" cmpd="sng">
                <a:solidFill>
                  <a:srgbClr val="0639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grpSp>
      </p:grpSp>
      <p:grpSp>
        <p:nvGrpSpPr>
          <p:cNvPr id="167" name="Google Shape;167;p27"/>
          <p:cNvGrpSpPr/>
          <p:nvPr/>
        </p:nvGrpSpPr>
        <p:grpSpPr>
          <a:xfrm>
            <a:off x="5521575" y="3596902"/>
            <a:ext cx="1942009" cy="621985"/>
            <a:chOff x="5521575" y="3520702"/>
            <a:chExt cx="1942009" cy="621985"/>
          </a:xfrm>
        </p:grpSpPr>
        <p:sp>
          <p:nvSpPr>
            <p:cNvPr id="168" name="Google Shape;168;p27"/>
            <p:cNvSpPr txBox="1"/>
            <p:nvPr/>
          </p:nvSpPr>
          <p:spPr>
            <a:xfrm>
              <a:off x="6217084" y="3834887"/>
              <a:ext cx="1246500" cy="307800"/>
            </a:xfrm>
            <a:prstGeom prst="rect">
              <a:avLst/>
            </a:prstGeom>
            <a:noFill/>
            <a:ln>
              <a:noFill/>
            </a:ln>
          </p:spPr>
          <p:txBody>
            <a:bodyPr spcFirstLastPara="1" wrap="square" lIns="0" tIns="45700" rIns="0" bIns="45700" anchor="b"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Source Sans Pro"/>
                  <a:ea typeface="Source Sans Pro"/>
                  <a:cs typeface="Source Sans Pro"/>
                  <a:sym typeface="Source Sans Pro"/>
                </a:rPr>
                <a:t>Services</a:t>
              </a:r>
              <a:endParaRPr sz="1400" i="0" u="none" strike="noStrike" cap="none">
                <a:solidFill>
                  <a:srgbClr val="000000"/>
                </a:solidFill>
                <a:latin typeface="Source Sans Pro"/>
                <a:ea typeface="Source Sans Pro"/>
                <a:cs typeface="Source Sans Pro"/>
                <a:sym typeface="Source Sans Pro"/>
              </a:endParaRPr>
            </a:p>
          </p:txBody>
        </p:sp>
        <p:grpSp>
          <p:nvGrpSpPr>
            <p:cNvPr id="169" name="Google Shape;169;p27"/>
            <p:cNvGrpSpPr/>
            <p:nvPr/>
          </p:nvGrpSpPr>
          <p:grpSpPr>
            <a:xfrm rot="10800000">
              <a:off x="5521575" y="3520702"/>
              <a:ext cx="832283" cy="405910"/>
              <a:chOff x="3616516" y="2367324"/>
              <a:chExt cx="1297175" cy="640638"/>
            </a:xfrm>
          </p:grpSpPr>
          <p:cxnSp>
            <p:nvCxnSpPr>
              <p:cNvPr id="170" name="Google Shape;170;p27"/>
              <p:cNvCxnSpPr>
                <a:endCxn id="171" idx="2"/>
              </p:cNvCxnSpPr>
              <p:nvPr/>
            </p:nvCxnSpPr>
            <p:spPr>
              <a:xfrm>
                <a:off x="3616516" y="2367324"/>
                <a:ext cx="1205100" cy="594600"/>
              </a:xfrm>
              <a:prstGeom prst="straightConnector1">
                <a:avLst/>
              </a:prstGeom>
              <a:noFill/>
              <a:ln w="19050" cap="flat" cmpd="sng">
                <a:solidFill>
                  <a:srgbClr val="999999"/>
                </a:solidFill>
                <a:prstDash val="dash"/>
                <a:miter lim="800000"/>
                <a:headEnd type="none" w="sm" len="sm"/>
                <a:tailEnd type="none" w="sm" len="sm"/>
              </a:ln>
            </p:spPr>
          </p:cxnSp>
          <p:sp>
            <p:nvSpPr>
              <p:cNvPr id="171" name="Google Shape;171;p27"/>
              <p:cNvSpPr/>
              <p:nvPr/>
            </p:nvSpPr>
            <p:spPr>
              <a:xfrm>
                <a:off x="4821616" y="2915886"/>
                <a:ext cx="92075" cy="92075"/>
              </a:xfrm>
              <a:prstGeom prst="ellipse">
                <a:avLst/>
              </a:prstGeom>
              <a:noFill/>
              <a:ln w="9525" cap="flat" cmpd="sng">
                <a:solidFill>
                  <a:srgbClr val="0639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grpSp>
      </p:grpSp>
      <p:grpSp>
        <p:nvGrpSpPr>
          <p:cNvPr id="172" name="Google Shape;172;p27"/>
          <p:cNvGrpSpPr/>
          <p:nvPr/>
        </p:nvGrpSpPr>
        <p:grpSpPr>
          <a:xfrm>
            <a:off x="4907036" y="1388883"/>
            <a:ext cx="1973466" cy="511374"/>
            <a:chOff x="4907036" y="1312683"/>
            <a:chExt cx="1973466" cy="511374"/>
          </a:xfrm>
        </p:grpSpPr>
        <p:sp>
          <p:nvSpPr>
            <p:cNvPr id="173" name="Google Shape;173;p27"/>
            <p:cNvSpPr txBox="1"/>
            <p:nvPr/>
          </p:nvSpPr>
          <p:spPr>
            <a:xfrm>
              <a:off x="5769302" y="1312683"/>
              <a:ext cx="1111200" cy="307800"/>
            </a:xfrm>
            <a:prstGeom prst="rect">
              <a:avLst/>
            </a:prstGeom>
            <a:noFill/>
            <a:ln>
              <a:noFill/>
            </a:ln>
          </p:spPr>
          <p:txBody>
            <a:bodyPr spcFirstLastPara="1" wrap="square" lIns="0" tIns="45700" rIns="0" bIns="45700" anchor="b"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Source Sans Pro"/>
                  <a:ea typeface="Source Sans Pro"/>
                  <a:cs typeface="Source Sans Pro"/>
                  <a:sym typeface="Source Sans Pro"/>
                </a:rPr>
                <a:t>Retail</a:t>
              </a:r>
              <a:endParaRPr sz="1400" i="0" u="none" strike="noStrike" cap="none">
                <a:solidFill>
                  <a:srgbClr val="000000"/>
                </a:solidFill>
                <a:latin typeface="Source Sans Pro"/>
                <a:ea typeface="Source Sans Pro"/>
                <a:cs typeface="Source Sans Pro"/>
                <a:sym typeface="Source Sans Pro"/>
              </a:endParaRPr>
            </a:p>
          </p:txBody>
        </p:sp>
        <p:grpSp>
          <p:nvGrpSpPr>
            <p:cNvPr id="174" name="Google Shape;174;p27"/>
            <p:cNvGrpSpPr/>
            <p:nvPr/>
          </p:nvGrpSpPr>
          <p:grpSpPr>
            <a:xfrm rot="10800000">
              <a:off x="4907036" y="1519460"/>
              <a:ext cx="1032274" cy="304597"/>
              <a:chOff x="3304816" y="2915886"/>
              <a:chExt cx="1608875" cy="480738"/>
            </a:xfrm>
          </p:grpSpPr>
          <p:cxnSp>
            <p:nvCxnSpPr>
              <p:cNvPr id="175" name="Google Shape;175;p27"/>
              <p:cNvCxnSpPr>
                <a:endCxn id="176" idx="2"/>
              </p:cNvCxnSpPr>
              <p:nvPr/>
            </p:nvCxnSpPr>
            <p:spPr>
              <a:xfrm rot="10800000" flipH="1">
                <a:off x="3304816" y="2961924"/>
                <a:ext cx="1516800" cy="434700"/>
              </a:xfrm>
              <a:prstGeom prst="straightConnector1">
                <a:avLst/>
              </a:prstGeom>
              <a:noFill/>
              <a:ln w="19050" cap="flat" cmpd="sng">
                <a:solidFill>
                  <a:srgbClr val="999999"/>
                </a:solidFill>
                <a:prstDash val="dash"/>
                <a:miter lim="800000"/>
                <a:headEnd type="none" w="sm" len="sm"/>
                <a:tailEnd type="none" w="sm" len="sm"/>
              </a:ln>
            </p:spPr>
          </p:cxnSp>
          <p:sp>
            <p:nvSpPr>
              <p:cNvPr id="176" name="Google Shape;176;p27"/>
              <p:cNvSpPr/>
              <p:nvPr/>
            </p:nvSpPr>
            <p:spPr>
              <a:xfrm>
                <a:off x="4821616" y="2915886"/>
                <a:ext cx="92075" cy="92075"/>
              </a:xfrm>
              <a:prstGeom prst="ellipse">
                <a:avLst/>
              </a:prstGeom>
              <a:noFill/>
              <a:ln w="9525" cap="flat" cmpd="sng">
                <a:solidFill>
                  <a:srgbClr val="9E9E9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grpSp>
      </p:grpSp>
      <p:sp>
        <p:nvSpPr>
          <p:cNvPr id="177" name="Google Shape;177;p27"/>
          <p:cNvSpPr/>
          <p:nvPr/>
        </p:nvSpPr>
        <p:spPr>
          <a:xfrm>
            <a:off x="3904116" y="2321241"/>
            <a:ext cx="1267251" cy="1249344"/>
          </a:xfrm>
          <a:prstGeom prst="ellipse">
            <a:avLst/>
          </a:prstGeom>
          <a:solidFill>
            <a:srgbClr val="FFFFFF"/>
          </a:solidFill>
          <a:ln>
            <a:noFill/>
          </a:ln>
          <a:effectLst>
            <a:outerShdw blurRad="57150" dist="19050" dir="5400000" algn="ctr" rotWithShape="0">
              <a:srgbClr val="000000">
                <a:alpha val="62352"/>
              </a:srgbClr>
            </a:outerShdw>
          </a:effectLst>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1600"/>
              <a:buFont typeface="Arial" panose="020B0604020202020204"/>
              <a:buNone/>
            </a:pPr>
            <a:endParaRPr sz="1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grpSp>
        <p:nvGrpSpPr>
          <p:cNvPr id="178" name="Google Shape;178;p27"/>
          <p:cNvGrpSpPr/>
          <p:nvPr/>
        </p:nvGrpSpPr>
        <p:grpSpPr>
          <a:xfrm>
            <a:off x="3663638" y="1503212"/>
            <a:ext cx="1911373" cy="2064520"/>
            <a:chOff x="3663638" y="1427012"/>
            <a:chExt cx="1911373" cy="2064520"/>
          </a:xfrm>
        </p:grpSpPr>
        <p:sp>
          <p:nvSpPr>
            <p:cNvPr id="179" name="Google Shape;179;p27"/>
            <p:cNvSpPr/>
            <p:nvPr/>
          </p:nvSpPr>
          <p:spPr>
            <a:xfrm>
              <a:off x="3663638" y="1427012"/>
              <a:ext cx="1911373" cy="2064520"/>
            </a:xfrm>
            <a:custGeom>
              <a:avLst/>
              <a:gdLst/>
              <a:ahLst/>
              <a:cxnLst/>
              <a:rect l="l" t="t" r="r" b="b"/>
              <a:pathLst>
                <a:path w="21530" h="21600" extrusionOk="0">
                  <a:moveTo>
                    <a:pt x="11630" y="100"/>
                  </a:moveTo>
                  <a:cubicBezTo>
                    <a:pt x="11008" y="35"/>
                    <a:pt x="10375" y="0"/>
                    <a:pt x="9734" y="0"/>
                  </a:cubicBezTo>
                  <a:cubicBezTo>
                    <a:pt x="9093" y="0"/>
                    <a:pt x="8461" y="35"/>
                    <a:pt x="7838" y="100"/>
                  </a:cubicBezTo>
                  <a:cubicBezTo>
                    <a:pt x="5020" y="396"/>
                    <a:pt x="2417" y="1343"/>
                    <a:pt x="214" y="2773"/>
                  </a:cubicBezTo>
                  <a:cubicBezTo>
                    <a:pt x="-19" y="2924"/>
                    <a:pt x="-70" y="3223"/>
                    <a:pt x="103" y="3432"/>
                  </a:cubicBezTo>
                  <a:lnTo>
                    <a:pt x="556" y="3984"/>
                  </a:lnTo>
                  <a:lnTo>
                    <a:pt x="3366" y="7397"/>
                  </a:lnTo>
                  <a:cubicBezTo>
                    <a:pt x="7499" y="6504"/>
                    <a:pt x="12004" y="7699"/>
                    <a:pt x="14964" y="10810"/>
                  </a:cubicBezTo>
                  <a:cubicBezTo>
                    <a:pt x="15738" y="11597"/>
                    <a:pt x="16304" y="12558"/>
                    <a:pt x="16584" y="13616"/>
                  </a:cubicBezTo>
                  <a:cubicBezTo>
                    <a:pt x="16704" y="14070"/>
                    <a:pt x="16774" y="14541"/>
                    <a:pt x="16783" y="15026"/>
                  </a:cubicBezTo>
                  <a:cubicBezTo>
                    <a:pt x="16847" y="18646"/>
                    <a:pt x="13666" y="21600"/>
                    <a:pt x="9734" y="21600"/>
                  </a:cubicBezTo>
                  <a:cubicBezTo>
                    <a:pt x="15577" y="21600"/>
                    <a:pt x="20428" y="17702"/>
                    <a:pt x="21365" y="12587"/>
                  </a:cubicBezTo>
                  <a:cubicBezTo>
                    <a:pt x="21473" y="12000"/>
                    <a:pt x="21530" y="11396"/>
                    <a:pt x="21530" y="10780"/>
                  </a:cubicBezTo>
                  <a:cubicBezTo>
                    <a:pt x="21530" y="5397"/>
                    <a:pt x="17243" y="932"/>
                    <a:pt x="11630" y="100"/>
                  </a:cubicBezTo>
                  <a:close/>
                </a:path>
              </a:pathLst>
            </a:custGeom>
            <a:solidFill>
              <a:srgbClr val="6AA84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2400"/>
                <a:buFont typeface="Arial" panose="020B0604020202020204"/>
                <a:buNone/>
              </a:pPr>
              <a:endParaRPr sz="24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180" name="Google Shape;180;p27" descr="Shape&#10;&#10;Description automatically generated with low confidence"/>
            <p:cNvPicPr preferRelativeResize="0"/>
            <p:nvPr/>
          </p:nvPicPr>
          <p:blipFill rotWithShape="1">
            <a:blip r:embed="rId2"/>
            <a:srcRect/>
            <a:stretch>
              <a:fillRect/>
            </a:stretch>
          </p:blipFill>
          <p:spPr>
            <a:xfrm>
              <a:off x="4330323" y="1543798"/>
              <a:ext cx="502178" cy="502178"/>
            </a:xfrm>
            <a:prstGeom prst="rect">
              <a:avLst/>
            </a:prstGeom>
            <a:noFill/>
            <a:ln>
              <a:noFill/>
            </a:ln>
          </p:spPr>
        </p:pic>
      </p:grpSp>
      <p:grpSp>
        <p:nvGrpSpPr>
          <p:cNvPr id="181" name="Google Shape;181;p27"/>
          <p:cNvGrpSpPr/>
          <p:nvPr/>
        </p:nvGrpSpPr>
        <p:grpSpPr>
          <a:xfrm>
            <a:off x="3168595" y="2179492"/>
            <a:ext cx="1877246" cy="2166259"/>
            <a:chOff x="3168595" y="2103292"/>
            <a:chExt cx="1877246" cy="2166259"/>
          </a:xfrm>
        </p:grpSpPr>
        <p:sp>
          <p:nvSpPr>
            <p:cNvPr id="182" name="Google Shape;182;p27"/>
            <p:cNvSpPr/>
            <p:nvPr/>
          </p:nvSpPr>
          <p:spPr>
            <a:xfrm>
              <a:off x="3168595" y="2103292"/>
              <a:ext cx="1877246" cy="2166259"/>
            </a:xfrm>
            <a:custGeom>
              <a:avLst/>
              <a:gdLst/>
              <a:ahLst/>
              <a:cxnLst/>
              <a:rect l="l" t="t" r="r" b="b"/>
              <a:pathLst>
                <a:path w="20366" h="20991" extrusionOk="0">
                  <a:moveTo>
                    <a:pt x="20133" y="3428"/>
                  </a:moveTo>
                  <a:cubicBezTo>
                    <a:pt x="17251" y="547"/>
                    <a:pt x="12865" y="-560"/>
                    <a:pt x="8841" y="267"/>
                  </a:cubicBezTo>
                  <a:cubicBezTo>
                    <a:pt x="7190" y="607"/>
                    <a:pt x="5602" y="1271"/>
                    <a:pt x="4203" y="2271"/>
                  </a:cubicBezTo>
                  <a:cubicBezTo>
                    <a:pt x="-216" y="5433"/>
                    <a:pt x="-1234" y="10871"/>
                    <a:pt x="1549" y="15046"/>
                  </a:cubicBezTo>
                  <a:cubicBezTo>
                    <a:pt x="1879" y="15493"/>
                    <a:pt x="2241" y="15929"/>
                    <a:pt x="2637" y="16351"/>
                  </a:cubicBezTo>
                  <a:cubicBezTo>
                    <a:pt x="3033" y="16772"/>
                    <a:pt x="3451" y="17167"/>
                    <a:pt x="3888" y="17537"/>
                  </a:cubicBezTo>
                  <a:cubicBezTo>
                    <a:pt x="5871" y="19215"/>
                    <a:pt x="8255" y="20369"/>
                    <a:pt x="10790" y="20976"/>
                  </a:cubicBezTo>
                  <a:cubicBezTo>
                    <a:pt x="11058" y="21040"/>
                    <a:pt x="11334" y="20898"/>
                    <a:pt x="11399" y="20662"/>
                  </a:cubicBezTo>
                  <a:lnTo>
                    <a:pt x="11572" y="20040"/>
                  </a:lnTo>
                  <a:lnTo>
                    <a:pt x="12396" y="17068"/>
                  </a:lnTo>
                  <a:cubicBezTo>
                    <a:pt x="8183" y="14338"/>
                    <a:pt x="6535" y="9340"/>
                    <a:pt x="8746" y="4976"/>
                  </a:cubicBezTo>
                  <a:cubicBezTo>
                    <a:pt x="7946" y="6555"/>
                    <a:pt x="7993" y="8272"/>
                    <a:pt x="8711" y="9744"/>
                  </a:cubicBezTo>
                  <a:cubicBezTo>
                    <a:pt x="7611" y="7400"/>
                    <a:pt x="8312" y="4602"/>
                    <a:pt x="10617" y="2897"/>
                  </a:cubicBezTo>
                  <a:cubicBezTo>
                    <a:pt x="13550" y="729"/>
                    <a:pt x="17938" y="1084"/>
                    <a:pt x="20366" y="3667"/>
                  </a:cubicBezTo>
                  <a:cubicBezTo>
                    <a:pt x="20289" y="3586"/>
                    <a:pt x="20212" y="3506"/>
                    <a:pt x="20133" y="3428"/>
                  </a:cubicBezTo>
                  <a:close/>
                </a:path>
              </a:pathLst>
            </a:custGeom>
            <a:solidFill>
              <a:srgbClr val="3C7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2400"/>
                <a:buFont typeface="Arial" panose="020B0604020202020204"/>
                <a:buNone/>
              </a:pPr>
              <a:endParaRPr sz="24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183" name="Google Shape;183;p27"/>
            <p:cNvPicPr preferRelativeResize="0"/>
            <p:nvPr/>
          </p:nvPicPr>
          <p:blipFill rotWithShape="1">
            <a:blip r:embed="rId3"/>
            <a:srcRect/>
            <a:stretch>
              <a:fillRect/>
            </a:stretch>
          </p:blipFill>
          <p:spPr>
            <a:xfrm>
              <a:off x="3281097" y="2792380"/>
              <a:ext cx="502178" cy="502178"/>
            </a:xfrm>
            <a:prstGeom prst="rect">
              <a:avLst/>
            </a:prstGeom>
            <a:noFill/>
            <a:ln>
              <a:noFill/>
            </a:ln>
          </p:spPr>
        </p:pic>
      </p:grpSp>
      <p:grpSp>
        <p:nvGrpSpPr>
          <p:cNvPr id="184" name="Google Shape;184;p27"/>
          <p:cNvGrpSpPr/>
          <p:nvPr/>
        </p:nvGrpSpPr>
        <p:grpSpPr>
          <a:xfrm>
            <a:off x="3873650" y="2615083"/>
            <a:ext cx="2106118" cy="1524017"/>
            <a:chOff x="3873650" y="2538883"/>
            <a:chExt cx="2106118" cy="1524017"/>
          </a:xfrm>
        </p:grpSpPr>
        <p:sp>
          <p:nvSpPr>
            <p:cNvPr id="185" name="Google Shape;185;p27"/>
            <p:cNvSpPr/>
            <p:nvPr/>
          </p:nvSpPr>
          <p:spPr>
            <a:xfrm>
              <a:off x="3873650" y="2538883"/>
              <a:ext cx="2106118" cy="1524017"/>
            </a:xfrm>
            <a:custGeom>
              <a:avLst/>
              <a:gdLst/>
              <a:ahLst/>
              <a:cxnLst/>
              <a:rect l="l" t="t" r="r" b="b"/>
              <a:pathLst>
                <a:path w="20352" h="19974" extrusionOk="0">
                  <a:moveTo>
                    <a:pt x="20074" y="466"/>
                  </a:moveTo>
                  <a:cubicBezTo>
                    <a:pt x="20026" y="145"/>
                    <a:pt x="19790" y="-60"/>
                    <a:pt x="19554" y="16"/>
                  </a:cubicBezTo>
                  <a:lnTo>
                    <a:pt x="18931" y="213"/>
                  </a:lnTo>
                  <a:lnTo>
                    <a:pt x="16230" y="1071"/>
                  </a:lnTo>
                  <a:cubicBezTo>
                    <a:pt x="15433" y="7479"/>
                    <a:pt x="11313" y="12361"/>
                    <a:pt x="6349" y="12361"/>
                  </a:cubicBezTo>
                  <a:cubicBezTo>
                    <a:pt x="9690" y="12361"/>
                    <a:pt x="12392" y="8661"/>
                    <a:pt x="12337" y="4126"/>
                  </a:cubicBezTo>
                  <a:cubicBezTo>
                    <a:pt x="12330" y="3519"/>
                    <a:pt x="12271" y="2928"/>
                    <a:pt x="12169" y="2360"/>
                  </a:cubicBezTo>
                  <a:lnTo>
                    <a:pt x="12166" y="2362"/>
                  </a:lnTo>
                  <a:cubicBezTo>
                    <a:pt x="12471" y="4117"/>
                    <a:pt x="12349" y="6025"/>
                    <a:pt x="11711" y="7786"/>
                  </a:cubicBezTo>
                  <a:cubicBezTo>
                    <a:pt x="10321" y="11622"/>
                    <a:pt x="6915" y="13339"/>
                    <a:pt x="4006" y="11677"/>
                  </a:cubicBezTo>
                  <a:cubicBezTo>
                    <a:pt x="2513" y="10823"/>
                    <a:pt x="1414" y="9251"/>
                    <a:pt x="827" y="7389"/>
                  </a:cubicBezTo>
                  <a:cubicBezTo>
                    <a:pt x="200" y="5398"/>
                    <a:pt x="160" y="3075"/>
                    <a:pt x="858" y="940"/>
                  </a:cubicBezTo>
                  <a:cubicBezTo>
                    <a:pt x="-1071" y="6842"/>
                    <a:pt x="366" y="13604"/>
                    <a:pt x="4042" y="17295"/>
                  </a:cubicBezTo>
                  <a:cubicBezTo>
                    <a:pt x="4630" y="17885"/>
                    <a:pt x="5275" y="18398"/>
                    <a:pt x="5972" y="18815"/>
                  </a:cubicBezTo>
                  <a:cubicBezTo>
                    <a:pt x="10532" y="21540"/>
                    <a:pt x="15787" y="19296"/>
                    <a:pt x="18419" y="13818"/>
                  </a:cubicBezTo>
                  <a:cubicBezTo>
                    <a:pt x="18687" y="13197"/>
                    <a:pt x="18934" y="12550"/>
                    <a:pt x="19154" y="11876"/>
                  </a:cubicBezTo>
                  <a:cubicBezTo>
                    <a:pt x="19374" y="11203"/>
                    <a:pt x="19562" y="10520"/>
                    <a:pt x="19720" y="9833"/>
                  </a:cubicBezTo>
                  <a:cubicBezTo>
                    <a:pt x="20437" y="6719"/>
                    <a:pt x="20529" y="3505"/>
                    <a:pt x="20074" y="466"/>
                  </a:cubicBezTo>
                  <a:close/>
                </a:path>
              </a:pathLst>
            </a:custGeom>
            <a:solidFill>
              <a:srgbClr val="E6913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2400"/>
                <a:buFont typeface="Arial" panose="020B0604020202020204"/>
                <a:buNone/>
              </a:pPr>
              <a:endParaRPr sz="24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186" name="Google Shape;186;p27"/>
            <p:cNvPicPr preferRelativeResize="0"/>
            <p:nvPr/>
          </p:nvPicPr>
          <p:blipFill rotWithShape="1">
            <a:blip r:embed="rId4"/>
            <a:srcRect/>
            <a:stretch>
              <a:fillRect/>
            </a:stretch>
          </p:blipFill>
          <p:spPr>
            <a:xfrm>
              <a:off x="4904403" y="3372189"/>
              <a:ext cx="502178" cy="502178"/>
            </a:xfrm>
            <a:prstGeom prst="rect">
              <a:avLst/>
            </a:prstGeom>
            <a:noFill/>
            <a:ln>
              <a:noFill/>
            </a:ln>
          </p:spPr>
        </p:pic>
      </p:grpSp>
      <p:pic>
        <p:nvPicPr>
          <p:cNvPr id="187" name="Google Shape;187;p27"/>
          <p:cNvPicPr preferRelativeResize="0"/>
          <p:nvPr/>
        </p:nvPicPr>
        <p:blipFill rotWithShape="1">
          <a:blip r:embed="rId5"/>
          <a:srcRect/>
          <a:stretch>
            <a:fillRect/>
          </a:stretch>
        </p:blipFill>
        <p:spPr>
          <a:xfrm>
            <a:off x="8296124" y="127133"/>
            <a:ext cx="661065" cy="661065"/>
          </a:xfrm>
          <a:prstGeom prst="rect">
            <a:avLst/>
          </a:prstGeom>
          <a:noFill/>
          <a:ln>
            <a:noFill/>
          </a:ln>
        </p:spPr>
      </p:pic>
      <p:sp>
        <p:nvSpPr>
          <p:cNvPr id="188" name="Google Shape;188;p27"/>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189" name="Google Shape;189;p27"/>
          <p:cNvSpPr/>
          <p:nvPr/>
        </p:nvSpPr>
        <p:spPr>
          <a:xfrm>
            <a:off x="3904125" y="2321250"/>
            <a:ext cx="1239600" cy="12492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7"/>
          <p:cNvSpPr/>
          <p:nvPr/>
        </p:nvSpPr>
        <p:spPr>
          <a:xfrm>
            <a:off x="3955092" y="2530344"/>
            <a:ext cx="1165200" cy="83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panose="020B0604020202020204"/>
              <a:buNone/>
            </a:pPr>
            <a:r>
              <a:rPr lang="en-US" sz="1500" b="1" i="0" u="none" strike="noStrike" cap="none">
                <a:latin typeface="Signika"/>
                <a:ea typeface="Signika"/>
                <a:cs typeface="Signika"/>
                <a:sym typeface="Signika"/>
              </a:rPr>
              <a:t>Types of SME</a:t>
            </a:r>
            <a:endParaRPr sz="1300" b="1" i="0" u="none" strike="noStrike" cap="none">
              <a:latin typeface="Signika"/>
              <a:ea typeface="Signika"/>
              <a:cs typeface="Signika"/>
              <a:sym typeface="Signika"/>
            </a:endParaRPr>
          </a:p>
        </p:txBody>
      </p:sp>
      <p:sp>
        <p:nvSpPr>
          <p:cNvPr id="191" name="Google Shape;191;p27"/>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82" name="Shape 782"/>
        <p:cNvGrpSpPr/>
        <p:nvPr/>
      </p:nvGrpSpPr>
      <p:grpSpPr>
        <a:xfrm>
          <a:off x="0" y="0"/>
          <a:ext cx="0" cy="0"/>
          <a:chOff x="0" y="0"/>
          <a:chExt cx="0" cy="0"/>
        </a:xfrm>
      </p:grpSpPr>
      <p:sp>
        <p:nvSpPr>
          <p:cNvPr id="783" name="Google Shape;783;p55"/>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4" name="Google Shape;784;p55"/>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(Retail): Common Objections (Pricing)</a:t>
            </a:r>
            <a:endParaRPr sz="2000" b="1" i="0" u="none" strike="noStrike" cap="none">
              <a:solidFill>
                <a:srgbClr val="FF9419"/>
              </a:solidFill>
              <a:latin typeface="Signika"/>
              <a:ea typeface="Signika"/>
              <a:cs typeface="Signika"/>
              <a:sym typeface="Signika"/>
            </a:endParaRPr>
          </a:p>
        </p:txBody>
      </p:sp>
      <p:pic>
        <p:nvPicPr>
          <p:cNvPr id="785" name="Google Shape;785;p55"/>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786" name="Google Shape;786;p55"/>
          <p:cNvSpPr txBox="1"/>
          <p:nvPr/>
        </p:nvSpPr>
        <p:spPr>
          <a:xfrm>
            <a:off x="272650" y="1003588"/>
            <a:ext cx="8272800" cy="3249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150">
                <a:latin typeface="Roboto" panose="02000000000000000000"/>
                <a:ea typeface="Roboto" panose="02000000000000000000"/>
                <a:cs typeface="Roboto" panose="02000000000000000000"/>
                <a:sym typeface="Roboto" panose="02000000000000000000"/>
              </a:rPr>
              <a:t>Why are StoreHub’s packages so expensive?</a:t>
            </a:r>
            <a:endParaRPr sz="1150">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endParaRPr sz="1200">
              <a:solidFill>
                <a:schemeClr val="accent2"/>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chemeClr val="accent2"/>
              </a:buClr>
              <a:buSzPts val="1200"/>
              <a:buFont typeface="Roboto" panose="02000000000000000000"/>
              <a:buChar char="●"/>
            </a:pPr>
            <a:r>
              <a:rPr lang="en-US" sz="1200">
                <a:solidFill>
                  <a:schemeClr val="accent2"/>
                </a:solidFill>
                <a:latin typeface="Roboto" panose="02000000000000000000"/>
                <a:ea typeface="Roboto" panose="02000000000000000000"/>
                <a:cs typeface="Roboto" panose="02000000000000000000"/>
                <a:sym typeface="Roboto" panose="02000000000000000000"/>
              </a:rPr>
              <a:t>The estimated price range above applies only for the first year of signing up because it combines both SW plan &amp; the HW amount.</a:t>
            </a:r>
            <a:endParaRPr sz="1200">
              <a:solidFill>
                <a:schemeClr val="accent2"/>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chemeClr val="accent2"/>
              </a:buClr>
              <a:buSzPts val="1200"/>
              <a:buFont typeface="Roboto" panose="02000000000000000000"/>
              <a:buChar char="●"/>
            </a:pPr>
            <a:r>
              <a:rPr lang="en-US" sz="1200">
                <a:solidFill>
                  <a:schemeClr val="accent2"/>
                </a:solidFill>
                <a:latin typeface="Roboto" panose="02000000000000000000"/>
                <a:ea typeface="Roboto" panose="02000000000000000000"/>
                <a:cs typeface="Roboto" panose="02000000000000000000"/>
                <a:sym typeface="Roboto" panose="02000000000000000000"/>
              </a:rPr>
              <a:t>But for the following year, Hardwares are one-off purchase and it is for you to keep as long your business is operating. As for the Software, you just have to renew the plan you sign up with us</a:t>
            </a:r>
            <a:endParaRPr>
              <a:solidFill>
                <a:schemeClr val="dk2"/>
              </a:solidFill>
              <a:latin typeface="Roboto" panose="02000000000000000000"/>
              <a:ea typeface="Roboto" panose="02000000000000000000"/>
              <a:cs typeface="Roboto" panose="02000000000000000000"/>
              <a:sym typeface="Roboto" panose="02000000000000000000"/>
            </a:endParaRPr>
          </a:p>
          <a:p>
            <a:pPr marL="457200" marR="0" lvl="0" indent="-301625" algn="just" rtl="0">
              <a:lnSpc>
                <a:spcPct val="150000"/>
              </a:lnSpc>
              <a:spcBef>
                <a:spcPts val="0"/>
              </a:spcBef>
              <a:spcAft>
                <a:spcPts val="0"/>
              </a:spcAft>
              <a:buSzPts val="1150"/>
              <a:buFont typeface="Roboto" panose="02000000000000000000"/>
              <a:buChar char="●"/>
            </a:pPr>
            <a:r>
              <a:rPr lang="en-US" sz="1150">
                <a:latin typeface="Roboto" panose="02000000000000000000"/>
                <a:ea typeface="Roboto" panose="02000000000000000000"/>
                <a:cs typeface="Roboto" panose="02000000000000000000"/>
                <a:sym typeface="Roboto" panose="02000000000000000000"/>
              </a:rPr>
              <a:t>StoreHub remains as one of the leading POS providers in the market and we’re always developing new features to help streamline the Merchants business.</a:t>
            </a:r>
            <a:endParaRPr sz="1150">
              <a:latin typeface="Roboto" panose="02000000000000000000"/>
              <a:ea typeface="Roboto" panose="02000000000000000000"/>
              <a:cs typeface="Roboto" panose="02000000000000000000"/>
              <a:sym typeface="Roboto" panose="02000000000000000000"/>
            </a:endParaRPr>
          </a:p>
          <a:p>
            <a:pPr marL="457200" marR="0" lvl="0" indent="-301625" algn="just" rtl="0">
              <a:lnSpc>
                <a:spcPct val="150000"/>
              </a:lnSpc>
              <a:spcBef>
                <a:spcPts val="0"/>
              </a:spcBef>
              <a:spcAft>
                <a:spcPts val="0"/>
              </a:spcAft>
              <a:buSzPts val="1150"/>
              <a:buFont typeface="Roboto" panose="02000000000000000000"/>
              <a:buChar char="●"/>
            </a:pPr>
            <a:r>
              <a:rPr lang="en-US" sz="1150">
                <a:latin typeface="Roboto" panose="02000000000000000000"/>
                <a:ea typeface="Roboto" panose="02000000000000000000"/>
                <a:cs typeface="Roboto" panose="02000000000000000000"/>
                <a:sym typeface="Roboto" panose="02000000000000000000"/>
              </a:rPr>
              <a:t>Existing features for Retail Merchants include free Webstore, SKU tracking, Barcode scanning, Store Credit, customisable promotions, and more. </a:t>
            </a:r>
            <a:endParaRPr sz="1150">
              <a:latin typeface="Roboto" panose="02000000000000000000"/>
              <a:ea typeface="Roboto" panose="02000000000000000000"/>
              <a:cs typeface="Roboto" panose="02000000000000000000"/>
              <a:sym typeface="Roboto" panose="02000000000000000000"/>
            </a:endParaRPr>
          </a:p>
        </p:txBody>
      </p:sp>
      <p:sp>
        <p:nvSpPr>
          <p:cNvPr id="787" name="Google Shape;787;p55"/>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788" name="Google Shape;788;p55"/>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92" name="Shape 792"/>
        <p:cNvGrpSpPr/>
        <p:nvPr/>
      </p:nvGrpSpPr>
      <p:grpSpPr>
        <a:xfrm>
          <a:off x="0" y="0"/>
          <a:ext cx="0" cy="0"/>
          <a:chOff x="0" y="0"/>
          <a:chExt cx="0" cy="0"/>
        </a:xfrm>
      </p:grpSpPr>
      <p:sp>
        <p:nvSpPr>
          <p:cNvPr id="793" name="Google Shape;793;p56"/>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4" name="Google Shape;794;p56"/>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(Retail): Common Objections (Short-Term Loans)</a:t>
            </a:r>
            <a:endParaRPr sz="2000" b="1" i="0" u="none" strike="noStrike" cap="none">
              <a:solidFill>
                <a:srgbClr val="FF9419"/>
              </a:solidFill>
              <a:latin typeface="Signika"/>
              <a:ea typeface="Signika"/>
              <a:cs typeface="Signika"/>
              <a:sym typeface="Signika"/>
            </a:endParaRPr>
          </a:p>
        </p:txBody>
      </p:sp>
      <p:pic>
        <p:nvPicPr>
          <p:cNvPr id="795" name="Google Shape;795;p56"/>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796" name="Google Shape;796;p56"/>
          <p:cNvSpPr txBox="1"/>
          <p:nvPr/>
        </p:nvSpPr>
        <p:spPr>
          <a:xfrm>
            <a:off x="272650" y="1003597"/>
            <a:ext cx="8272800" cy="25254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100">
                <a:latin typeface="Roboto" panose="02000000000000000000"/>
                <a:ea typeface="Roboto" panose="02000000000000000000"/>
                <a:cs typeface="Roboto" panose="02000000000000000000"/>
                <a:sym typeface="Roboto" panose="02000000000000000000"/>
              </a:rPr>
              <a:t>Merchants may attend events like pop-up markets and festivals – so they only want to use our system for a certain duration</a:t>
            </a:r>
            <a:endParaRPr sz="1100">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endParaRPr sz="1100">
              <a:solidFill>
                <a:schemeClr val="accent2"/>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56000"/>
              </a:lnSpc>
              <a:spcBef>
                <a:spcPts val="120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First check if the customer needs this for their physical store or for their event based business? </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56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How often is their event?</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l" rtl="0">
              <a:lnSpc>
                <a:spcPct val="156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Our subscription runs on a yearly basis and this might be added cost for you if you're only using it for a few days.This Software subscription does not include yet the Hardware packages. Share website to merchant</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56000"/>
              </a:lnSpc>
              <a:spcBef>
                <a:spcPts val="1200"/>
              </a:spcBef>
              <a:spcAft>
                <a:spcPts val="0"/>
              </a:spcAft>
              <a:buNone/>
            </a:pPr>
            <a:r>
              <a:rPr lang="en-US" sz="1100">
                <a:solidFill>
                  <a:srgbClr val="FF0000"/>
                </a:solidFill>
                <a:latin typeface="Roboto" panose="02000000000000000000"/>
                <a:ea typeface="Roboto" panose="02000000000000000000"/>
                <a:cs typeface="Roboto" panose="02000000000000000000"/>
                <a:sym typeface="Roboto" panose="02000000000000000000"/>
              </a:rPr>
              <a:t>Note</a:t>
            </a:r>
            <a:r>
              <a:rPr lang="en-US" sz="1100">
                <a:solidFill>
                  <a:schemeClr val="dk1"/>
                </a:solidFill>
                <a:latin typeface="Roboto" panose="02000000000000000000"/>
                <a:ea typeface="Roboto" panose="02000000000000000000"/>
                <a:cs typeface="Roboto" panose="02000000000000000000"/>
                <a:sym typeface="Roboto" panose="02000000000000000000"/>
              </a:rPr>
              <a:t>: </a:t>
            </a:r>
            <a:r>
              <a:rPr lang="en-US" sz="1100" b="1" i="1">
                <a:solidFill>
                  <a:schemeClr val="dk1"/>
                </a:solidFill>
                <a:latin typeface="Roboto" panose="02000000000000000000"/>
                <a:ea typeface="Roboto" panose="02000000000000000000"/>
                <a:cs typeface="Roboto" panose="02000000000000000000"/>
                <a:sym typeface="Roboto" panose="02000000000000000000"/>
              </a:rPr>
              <a:t>StoreHub is not suitable for event/bazaar type of business as we run on yearly subscription (check if merchant has a physical shop instead)</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797" name="Google Shape;797;p56"/>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798" name="Google Shape;798;p56"/>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802" name="Shape 802"/>
        <p:cNvGrpSpPr/>
        <p:nvPr/>
      </p:nvGrpSpPr>
      <p:grpSpPr>
        <a:xfrm>
          <a:off x="0" y="0"/>
          <a:ext cx="0" cy="0"/>
          <a:chOff x="0" y="0"/>
          <a:chExt cx="0" cy="0"/>
        </a:xfrm>
      </p:grpSpPr>
      <p:sp>
        <p:nvSpPr>
          <p:cNvPr id="803" name="Google Shape;803;p57"/>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4" name="Google Shape;804;p57"/>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(Retail): Common Objections (</a:t>
            </a:r>
            <a:r>
              <a:rPr lang="en-US" sz="1800" b="1">
                <a:solidFill>
                  <a:srgbClr val="2F2922"/>
                </a:solidFill>
                <a:latin typeface="Signika"/>
                <a:ea typeface="Signika"/>
                <a:cs typeface="Signika"/>
                <a:sym typeface="Signika"/>
              </a:rPr>
              <a:t>Feature</a:t>
            </a:r>
            <a:r>
              <a:rPr lang="en-US" sz="1800" b="1">
                <a:solidFill>
                  <a:srgbClr val="2F2922"/>
                </a:solidFill>
                <a:latin typeface="Signika"/>
                <a:ea typeface="Signika"/>
                <a:cs typeface="Signika"/>
                <a:sym typeface="Signika"/>
              </a:rPr>
              <a:t>)</a:t>
            </a:r>
            <a:endParaRPr sz="2000" b="1" i="0" u="none" strike="noStrike" cap="none">
              <a:solidFill>
                <a:srgbClr val="FF9419"/>
              </a:solidFill>
              <a:latin typeface="Signika"/>
              <a:ea typeface="Signika"/>
              <a:cs typeface="Signika"/>
              <a:sym typeface="Signika"/>
            </a:endParaRPr>
          </a:p>
        </p:txBody>
      </p:sp>
      <p:pic>
        <p:nvPicPr>
          <p:cNvPr id="805" name="Google Shape;805;p57"/>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806" name="Google Shape;806;p57"/>
          <p:cNvSpPr txBox="1"/>
          <p:nvPr/>
        </p:nvSpPr>
        <p:spPr>
          <a:xfrm>
            <a:off x="272650" y="1003597"/>
            <a:ext cx="8272800" cy="25254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100">
                <a:latin typeface="Roboto" panose="02000000000000000000"/>
                <a:ea typeface="Roboto" panose="02000000000000000000"/>
                <a:cs typeface="Roboto" panose="02000000000000000000"/>
                <a:sym typeface="Roboto" panose="02000000000000000000"/>
              </a:rPr>
              <a:t>Merchants may want features such as a weigh scale integration, invoice or quotation, full credit term payments and more.</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Ask the customer why they need the feature and what is the problem they are trying to solve (</a:t>
            </a:r>
            <a:r>
              <a:rPr lang="en-US" sz="1100" i="1">
                <a:solidFill>
                  <a:schemeClr val="dk1"/>
                </a:solidFill>
                <a:latin typeface="Roboto" panose="02000000000000000000"/>
                <a:ea typeface="Roboto" panose="02000000000000000000"/>
                <a:cs typeface="Roboto" panose="02000000000000000000"/>
                <a:sym typeface="Roboto" panose="02000000000000000000"/>
              </a:rPr>
              <a:t>e.g Why are you looking for a weighing scale integration? What’s the use case for this in your operations?</a:t>
            </a:r>
            <a:endParaRPr sz="1100" i="1">
              <a:solidFill>
                <a:schemeClr val="dk1"/>
              </a:solidFill>
              <a:latin typeface="Roboto" panose="02000000000000000000"/>
              <a:ea typeface="Roboto" panose="02000000000000000000"/>
              <a:cs typeface="Roboto" panose="02000000000000000000"/>
              <a:sym typeface="Roboto" panose="02000000000000000000"/>
            </a:endParaRPr>
          </a:p>
          <a:p>
            <a:pPr marL="457200" lvl="0" indent="0" algn="just" rtl="0">
              <a:lnSpc>
                <a:spcPct val="150000"/>
              </a:lnSpc>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 </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After finding out the problem identify if the customer already has an existing solution for the problem</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0" algn="just" rtl="0">
              <a:lnSpc>
                <a:spcPct val="150000"/>
              </a:lnSpc>
              <a:spcBef>
                <a:spcPts val="0"/>
              </a:spcBef>
              <a:spcAft>
                <a:spcPts val="0"/>
              </a:spcAft>
              <a:buNone/>
            </a:pP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Determine if the solution to the problem is a deal breaker or just a mild inconvenience </a:t>
            </a:r>
            <a:r>
              <a:rPr lang="en-US" sz="1100" i="1">
                <a:solidFill>
                  <a:schemeClr val="dk1"/>
                </a:solidFill>
                <a:latin typeface="Roboto" panose="02000000000000000000"/>
                <a:ea typeface="Roboto" panose="02000000000000000000"/>
                <a:cs typeface="Roboto" panose="02000000000000000000"/>
                <a:sym typeface="Roboto" panose="02000000000000000000"/>
              </a:rPr>
              <a:t>(e.g How will this affect your business if you do not have this implemented?)</a:t>
            </a:r>
            <a:endParaRPr sz="1100" i="1">
              <a:solidFill>
                <a:schemeClr val="dk1"/>
              </a:solidFill>
              <a:latin typeface="Roboto" panose="02000000000000000000"/>
              <a:ea typeface="Roboto" panose="02000000000000000000"/>
              <a:cs typeface="Roboto" panose="02000000000000000000"/>
              <a:sym typeface="Roboto" panose="02000000000000000000"/>
            </a:endParaRPr>
          </a:p>
          <a:p>
            <a:pPr marL="457200" lvl="0" indent="0" algn="just" rtl="0">
              <a:lnSpc>
                <a:spcPct val="150000"/>
              </a:lnSpc>
              <a:spcBef>
                <a:spcPts val="0"/>
              </a:spcBef>
              <a:spcAft>
                <a:spcPts val="0"/>
              </a:spcAft>
              <a:buNone/>
            </a:pP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If the feature required is a deal breaker, find out the best workaround solution</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914400" lvl="1"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If the customer agrees with the workaround, proceed with the solution.</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914400" lvl="1"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If not, redirect the customer as to the trade off that customer is making </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914400" lvl="0" indent="0" algn="just" rtl="0">
              <a:lnSpc>
                <a:spcPct val="150000"/>
              </a:lnSpc>
              <a:spcBef>
                <a:spcPts val="0"/>
              </a:spcBef>
              <a:spcAft>
                <a:spcPts val="0"/>
              </a:spcAft>
              <a:buNone/>
            </a:pP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If the feature required is not a deal breaker and just to solve a mild inconvenience, refocus the customer’s attention on the main value propositions of the solution.</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56000"/>
              </a:lnSpc>
              <a:spcBef>
                <a:spcPts val="1200"/>
              </a:spcBef>
              <a:spcAft>
                <a:spcPts val="0"/>
              </a:spcAft>
              <a:buNone/>
            </a:pP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807" name="Google Shape;807;p57"/>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808" name="Google Shape;808;p57"/>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812" name="Shape 812"/>
        <p:cNvGrpSpPr/>
        <p:nvPr/>
      </p:nvGrpSpPr>
      <p:grpSpPr>
        <a:xfrm>
          <a:off x="0" y="0"/>
          <a:ext cx="0" cy="0"/>
          <a:chOff x="0" y="0"/>
          <a:chExt cx="0" cy="0"/>
        </a:xfrm>
      </p:grpSpPr>
      <p:sp>
        <p:nvSpPr>
          <p:cNvPr id="813" name="Google Shape;813;p58"/>
          <p:cNvSpPr txBox="1"/>
          <p:nvPr/>
        </p:nvSpPr>
        <p:spPr>
          <a:xfrm>
            <a:off x="272650" y="1003597"/>
            <a:ext cx="8272800" cy="25254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100">
                <a:latin typeface="Roboto" panose="02000000000000000000"/>
                <a:ea typeface="Roboto" panose="02000000000000000000"/>
                <a:cs typeface="Roboto" panose="02000000000000000000"/>
                <a:sym typeface="Roboto" panose="02000000000000000000"/>
              </a:rPr>
              <a:t>Merchants may want to sell their existing inventory on ecommerce platforms (Shopee/Lazada)</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We currently offer a Webstore for Advanced and Pro plans and it’s free to use.</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This is basically a website they can use to sell their items. The platform comes with a template and </a:t>
            </a:r>
            <a:r>
              <a:rPr lang="en-US" sz="1100">
                <a:solidFill>
                  <a:schemeClr val="dk1"/>
                </a:solidFill>
                <a:latin typeface="Roboto" panose="02000000000000000000"/>
                <a:ea typeface="Roboto" panose="02000000000000000000"/>
                <a:cs typeface="Roboto" panose="02000000000000000000"/>
                <a:sym typeface="Roboto" panose="02000000000000000000"/>
              </a:rPr>
              <a:t>items</a:t>
            </a:r>
            <a:r>
              <a:rPr lang="en-US" sz="1100">
                <a:solidFill>
                  <a:schemeClr val="dk1"/>
                </a:solidFill>
                <a:latin typeface="Roboto" panose="02000000000000000000"/>
                <a:ea typeface="Roboto" panose="02000000000000000000"/>
                <a:cs typeface="Roboto" panose="02000000000000000000"/>
                <a:sym typeface="Roboto" panose="02000000000000000000"/>
              </a:rPr>
              <a:t> can be added or adjusted via the BackOffice.</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Merchants do not have to pay to create and list on their Webstore, but they have to pay StoreHub a transaction fee for every purchase completed.</a:t>
            </a:r>
            <a:endParaRPr sz="1100">
              <a:solidFill>
                <a:schemeClr val="dk1"/>
              </a:solidFill>
              <a:latin typeface="Roboto" panose="02000000000000000000"/>
              <a:ea typeface="Roboto" panose="02000000000000000000"/>
              <a:cs typeface="Roboto" panose="02000000000000000000"/>
              <a:sym typeface="Roboto" panose="02000000000000000000"/>
            </a:endParaRPr>
          </a:p>
          <a:p>
            <a:pPr marL="457200" lvl="0" indent="-298450" algn="just" rtl="0">
              <a:lnSpc>
                <a:spcPct val="150000"/>
              </a:lnSpc>
              <a:spcBef>
                <a:spcPts val="0"/>
              </a:spcBef>
              <a:spcAft>
                <a:spcPts val="0"/>
              </a:spcAft>
              <a:buClr>
                <a:schemeClr val="dk1"/>
              </a:buClr>
              <a:buSzPts val="1100"/>
              <a:buFont typeface="Roboto" panose="02000000000000000000"/>
              <a:buChar char="●"/>
            </a:pPr>
            <a:r>
              <a:rPr lang="en-US" sz="1100">
                <a:solidFill>
                  <a:schemeClr val="dk1"/>
                </a:solidFill>
                <a:latin typeface="Roboto" panose="02000000000000000000"/>
                <a:ea typeface="Roboto" panose="02000000000000000000"/>
                <a:cs typeface="Roboto" panose="02000000000000000000"/>
                <a:sym typeface="Roboto" panose="02000000000000000000"/>
              </a:rPr>
              <a:t>There is no marketplace integration with 3rd party platforms like Shopee and Lazada yet. </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814" name="Google Shape;814;p58"/>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5" name="Google Shape;815;p58"/>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lvl="0" indent="0" algn="l" rtl="0">
              <a:spcBef>
                <a:spcPts val="0"/>
              </a:spcBef>
              <a:spcAft>
                <a:spcPts val="0"/>
              </a:spcAft>
              <a:buClr>
                <a:schemeClr val="dk1"/>
              </a:buClr>
              <a:buSzPts val="1800"/>
              <a:buFont typeface="Arial" panose="020B0604020202020204"/>
              <a:buNone/>
            </a:pPr>
            <a:r>
              <a:rPr lang="en-US" sz="1800" b="1">
                <a:solidFill>
                  <a:srgbClr val="2F2922"/>
                </a:solidFill>
                <a:latin typeface="Signika"/>
                <a:ea typeface="Signika"/>
                <a:cs typeface="Signika"/>
                <a:sym typeface="Signika"/>
              </a:rPr>
              <a:t>Food &amp; Beverage (Retail): Common Objections (Multi-Channel Selling)</a:t>
            </a:r>
            <a:endParaRPr sz="2000" b="1" i="0" u="none" strike="noStrike" cap="none">
              <a:solidFill>
                <a:srgbClr val="FF9419"/>
              </a:solidFill>
              <a:latin typeface="Signika"/>
              <a:ea typeface="Signika"/>
              <a:cs typeface="Signika"/>
              <a:sym typeface="Signika"/>
            </a:endParaRPr>
          </a:p>
        </p:txBody>
      </p:sp>
      <p:pic>
        <p:nvPicPr>
          <p:cNvPr id="816" name="Google Shape;816;p58"/>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817" name="Google Shape;817;p58"/>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818" name="Google Shape;818;p58"/>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822" name="Shape 822"/>
        <p:cNvGrpSpPr/>
        <p:nvPr/>
      </p:nvGrpSpPr>
      <p:grpSpPr>
        <a:xfrm>
          <a:off x="0" y="0"/>
          <a:ext cx="0" cy="0"/>
          <a:chOff x="0" y="0"/>
          <a:chExt cx="0" cy="0"/>
        </a:xfrm>
      </p:grpSpPr>
      <p:sp>
        <p:nvSpPr>
          <p:cNvPr id="823" name="Google Shape;823;p59"/>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24" name="Google Shape;824;p59"/>
          <p:cNvSpPr txBox="1"/>
          <p:nvPr/>
        </p:nvSpPr>
        <p:spPr>
          <a:xfrm>
            <a:off x="-336937" y="511898"/>
            <a:ext cx="7853126"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Services: Overview</a:t>
            </a:r>
            <a:endParaRPr sz="2000" b="1" i="0" u="none" strike="noStrike" cap="none">
              <a:solidFill>
                <a:srgbClr val="FF9419"/>
              </a:solidFill>
              <a:latin typeface="Signika"/>
              <a:ea typeface="Signika"/>
              <a:cs typeface="Signika"/>
              <a:sym typeface="Signika"/>
            </a:endParaRPr>
          </a:p>
        </p:txBody>
      </p:sp>
      <p:pic>
        <p:nvPicPr>
          <p:cNvPr id="825" name="Google Shape;825;p59"/>
          <p:cNvPicPr preferRelativeResize="0"/>
          <p:nvPr/>
        </p:nvPicPr>
        <p:blipFill rotWithShape="1">
          <a:blip r:embed="rId2"/>
          <a:srcRect/>
          <a:stretch>
            <a:fillRect/>
          </a:stretch>
        </p:blipFill>
        <p:spPr>
          <a:xfrm>
            <a:off x="8296124" y="127133"/>
            <a:ext cx="661065" cy="661065"/>
          </a:xfrm>
          <a:prstGeom prst="rect">
            <a:avLst/>
          </a:prstGeom>
          <a:noFill/>
          <a:ln>
            <a:noFill/>
          </a:ln>
        </p:spPr>
      </p:pic>
      <p:grpSp>
        <p:nvGrpSpPr>
          <p:cNvPr id="826" name="Google Shape;826;p59"/>
          <p:cNvGrpSpPr/>
          <p:nvPr/>
        </p:nvGrpSpPr>
        <p:grpSpPr>
          <a:xfrm>
            <a:off x="350449" y="2566895"/>
            <a:ext cx="2832749" cy="1622899"/>
            <a:chOff x="241999" y="2486750"/>
            <a:chExt cx="2832749" cy="1622899"/>
          </a:xfrm>
        </p:grpSpPr>
        <p:pic>
          <p:nvPicPr>
            <p:cNvPr id="827" name="Google Shape;827;p59"/>
            <p:cNvPicPr preferRelativeResize="0"/>
            <p:nvPr/>
          </p:nvPicPr>
          <p:blipFill rotWithShape="1">
            <a:blip r:embed="rId3"/>
            <a:srcRect/>
            <a:stretch>
              <a:fillRect/>
            </a:stretch>
          </p:blipFill>
          <p:spPr>
            <a:xfrm>
              <a:off x="241999" y="2486750"/>
              <a:ext cx="2832749" cy="1622899"/>
            </a:xfrm>
            <a:prstGeom prst="rect">
              <a:avLst/>
            </a:prstGeom>
            <a:noFill/>
            <a:ln w="9525" cap="flat" cmpd="sng">
              <a:solidFill>
                <a:srgbClr val="D9D9D9"/>
              </a:solidFill>
              <a:prstDash val="solid"/>
              <a:round/>
              <a:headEnd type="none" w="sm" len="sm"/>
              <a:tailEnd type="none" w="sm" len="sm"/>
            </a:ln>
          </p:spPr>
        </p:pic>
        <p:sp>
          <p:nvSpPr>
            <p:cNvPr id="828" name="Google Shape;828;p59"/>
            <p:cNvSpPr txBox="1"/>
            <p:nvPr/>
          </p:nvSpPr>
          <p:spPr>
            <a:xfrm>
              <a:off x="2098012" y="3596834"/>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829" name="Google Shape;829;p59"/>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grpSp>
        <p:nvGrpSpPr>
          <p:cNvPr id="830" name="Google Shape;830;p59"/>
          <p:cNvGrpSpPr/>
          <p:nvPr/>
        </p:nvGrpSpPr>
        <p:grpSpPr>
          <a:xfrm>
            <a:off x="350448" y="2038675"/>
            <a:ext cx="3284053" cy="344700"/>
            <a:chOff x="3665016" y="828543"/>
            <a:chExt cx="1533601" cy="344700"/>
          </a:xfrm>
        </p:grpSpPr>
        <p:sp>
          <p:nvSpPr>
            <p:cNvPr id="831" name="Google Shape;831;p59"/>
            <p:cNvSpPr/>
            <p:nvPr/>
          </p:nvSpPr>
          <p:spPr>
            <a:xfrm>
              <a:off x="3665016" y="828543"/>
              <a:ext cx="1533600" cy="344700"/>
            </a:xfrm>
            <a:prstGeom prst="rect">
              <a:avLst/>
            </a:prstGeom>
            <a:solidFill>
              <a:srgbClr val="CCCC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2" name="Google Shape;832;p59"/>
            <p:cNvSpPr txBox="1"/>
            <p:nvPr/>
          </p:nvSpPr>
          <p:spPr>
            <a:xfrm>
              <a:off x="3665017" y="866043"/>
              <a:ext cx="15336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100" b="1" i="0" u="none" strike="noStrike" cap="none">
                  <a:solidFill>
                    <a:srgbClr val="000000"/>
                  </a:solidFill>
                  <a:latin typeface="Roboto" panose="02000000000000000000"/>
                  <a:ea typeface="Roboto" panose="02000000000000000000"/>
                  <a:cs typeface="Roboto" panose="02000000000000000000"/>
                  <a:sym typeface="Roboto" panose="02000000000000000000"/>
                </a:rPr>
                <a:t>Examples of services </a:t>
              </a:r>
              <a:r>
                <a:rPr lang="en-US" sz="1100" b="1">
                  <a:latin typeface="Roboto" panose="02000000000000000000"/>
                  <a:ea typeface="Roboto" panose="02000000000000000000"/>
                  <a:cs typeface="Roboto" panose="02000000000000000000"/>
                  <a:sym typeface="Roboto" panose="02000000000000000000"/>
                </a:rPr>
                <a:t>merchants using StoreHub</a:t>
              </a:r>
              <a:r>
                <a:rPr lang="en-US" sz="1100" b="1" i="0" u="none" strike="noStrike" cap="none">
                  <a:solidFill>
                    <a:srgbClr val="000000"/>
                  </a:solidFill>
                  <a:latin typeface="Roboto" panose="02000000000000000000"/>
                  <a:ea typeface="Roboto" panose="02000000000000000000"/>
                  <a:cs typeface="Roboto" panose="02000000000000000000"/>
                  <a:sym typeface="Roboto" panose="02000000000000000000"/>
                </a:rPr>
                <a:t>:</a:t>
              </a:r>
              <a:endParaRPr sz="11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grpSp>
      <p:sp>
        <p:nvSpPr>
          <p:cNvPr id="833" name="Google Shape;833;p59"/>
          <p:cNvSpPr txBox="1"/>
          <p:nvPr/>
        </p:nvSpPr>
        <p:spPr>
          <a:xfrm>
            <a:off x="47700" y="919300"/>
            <a:ext cx="8248500" cy="753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Roboto" panose="02000000000000000000"/>
              <a:buNone/>
            </a:pPr>
            <a:r>
              <a:rPr lang="en-US" sz="1300">
                <a:latin typeface="Roboto" panose="02000000000000000000"/>
                <a:ea typeface="Roboto" panose="02000000000000000000"/>
                <a:cs typeface="Roboto" panose="02000000000000000000"/>
                <a:sym typeface="Roboto" panose="02000000000000000000"/>
              </a:rPr>
              <a:t>When a merchant sells an act of service to the customer rather than physical goods, this is referred to as service retailing.</a:t>
            </a:r>
            <a:endParaRPr sz="1300">
              <a:latin typeface="Roboto" panose="02000000000000000000"/>
              <a:ea typeface="Roboto" panose="02000000000000000000"/>
              <a:cs typeface="Roboto" panose="02000000000000000000"/>
              <a:sym typeface="Roboto" panose="02000000000000000000"/>
            </a:endParaRPr>
          </a:p>
        </p:txBody>
      </p:sp>
      <p:sp>
        <p:nvSpPr>
          <p:cNvPr id="834" name="Google Shape;834;p59"/>
          <p:cNvSpPr/>
          <p:nvPr/>
        </p:nvSpPr>
        <p:spPr>
          <a:xfrm>
            <a:off x="350446" y="3959483"/>
            <a:ext cx="10602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Barber Shop</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835" name="Google Shape;835;p59"/>
          <p:cNvPicPr preferRelativeResize="0"/>
          <p:nvPr/>
        </p:nvPicPr>
        <p:blipFill rotWithShape="1">
          <a:blip r:embed="rId4"/>
          <a:srcRect r="15867" b="20127"/>
          <a:stretch>
            <a:fillRect/>
          </a:stretch>
        </p:blipFill>
        <p:spPr>
          <a:xfrm>
            <a:off x="3331888" y="2557675"/>
            <a:ext cx="2300278" cy="1637898"/>
          </a:xfrm>
          <a:prstGeom prst="rect">
            <a:avLst/>
          </a:prstGeom>
          <a:noFill/>
          <a:ln w="9525" cap="flat" cmpd="sng">
            <a:solidFill>
              <a:srgbClr val="D9D9D9"/>
            </a:solidFill>
            <a:prstDash val="solid"/>
            <a:round/>
            <a:headEnd type="none" w="sm" len="sm"/>
            <a:tailEnd type="none" w="sm" len="sm"/>
          </a:ln>
        </p:spPr>
      </p:pic>
      <p:sp>
        <p:nvSpPr>
          <p:cNvPr id="836" name="Google Shape;836;p59"/>
          <p:cNvSpPr/>
          <p:nvPr/>
        </p:nvSpPr>
        <p:spPr>
          <a:xfrm>
            <a:off x="3326171" y="3959483"/>
            <a:ext cx="10602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Dental Clinic</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837" name="Google Shape;837;p59"/>
          <p:cNvPicPr preferRelativeResize="0"/>
          <p:nvPr/>
        </p:nvPicPr>
        <p:blipFill rotWithShape="1">
          <a:blip r:embed="rId5"/>
          <a:srcRect l="6520" r="14064" b="29903"/>
          <a:stretch>
            <a:fillRect/>
          </a:stretch>
        </p:blipFill>
        <p:spPr>
          <a:xfrm>
            <a:off x="5780875" y="2557675"/>
            <a:ext cx="3012676" cy="1637900"/>
          </a:xfrm>
          <a:prstGeom prst="rect">
            <a:avLst/>
          </a:prstGeom>
          <a:noFill/>
          <a:ln w="9525" cap="flat" cmpd="sng">
            <a:solidFill>
              <a:srgbClr val="D9D9D9"/>
            </a:solidFill>
            <a:prstDash val="solid"/>
            <a:round/>
            <a:headEnd type="none" w="sm" len="sm"/>
            <a:tailEnd type="none" w="sm" len="sm"/>
          </a:ln>
        </p:spPr>
      </p:pic>
      <p:sp>
        <p:nvSpPr>
          <p:cNvPr id="838" name="Google Shape;838;p59"/>
          <p:cNvSpPr/>
          <p:nvPr/>
        </p:nvSpPr>
        <p:spPr>
          <a:xfrm>
            <a:off x="5780871" y="3959483"/>
            <a:ext cx="10602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Car Workshop</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839" name="Google Shape;839;p59" descr="Image"/>
          <p:cNvPicPr preferRelativeResize="0"/>
          <p:nvPr/>
        </p:nvPicPr>
        <p:blipFill rotWithShape="1">
          <a:blip r:embed="rId6"/>
          <a:srcRect/>
          <a:stretch>
            <a:fillRect/>
          </a:stretch>
        </p:blipFill>
        <p:spPr>
          <a:xfrm>
            <a:off x="388123" y="2614853"/>
            <a:ext cx="266700" cy="167908"/>
          </a:xfrm>
          <a:prstGeom prst="rect">
            <a:avLst/>
          </a:prstGeom>
          <a:noFill/>
          <a:ln>
            <a:noFill/>
          </a:ln>
        </p:spPr>
      </p:pic>
      <p:pic>
        <p:nvPicPr>
          <p:cNvPr id="840" name="Google Shape;840;p59" descr="Image"/>
          <p:cNvPicPr preferRelativeResize="0"/>
          <p:nvPr/>
        </p:nvPicPr>
        <p:blipFill rotWithShape="1">
          <a:blip r:embed="rId6"/>
          <a:srcRect/>
          <a:stretch>
            <a:fillRect/>
          </a:stretch>
        </p:blipFill>
        <p:spPr>
          <a:xfrm>
            <a:off x="5823848" y="2566903"/>
            <a:ext cx="266700" cy="167908"/>
          </a:xfrm>
          <a:prstGeom prst="rect">
            <a:avLst/>
          </a:prstGeom>
          <a:noFill/>
          <a:ln>
            <a:noFill/>
          </a:ln>
        </p:spPr>
      </p:pic>
      <p:pic>
        <p:nvPicPr>
          <p:cNvPr id="841" name="Google Shape;841;p59" descr="Image"/>
          <p:cNvPicPr preferRelativeResize="0"/>
          <p:nvPr/>
        </p:nvPicPr>
        <p:blipFill rotWithShape="1">
          <a:blip r:embed="rId7"/>
          <a:srcRect/>
          <a:stretch>
            <a:fillRect/>
          </a:stretch>
        </p:blipFill>
        <p:spPr>
          <a:xfrm>
            <a:off x="3367799" y="2614847"/>
            <a:ext cx="266700" cy="167908"/>
          </a:xfrm>
          <a:prstGeom prst="rect">
            <a:avLst/>
          </a:prstGeom>
          <a:noFill/>
          <a:ln>
            <a:noFill/>
          </a:ln>
        </p:spPr>
      </p:pic>
      <p:sp>
        <p:nvSpPr>
          <p:cNvPr id="842" name="Google Shape;842;p59"/>
          <p:cNvSpPr txBox="1"/>
          <p:nvPr>
            <p:ph type="sldNum" idx="12"/>
          </p:nvPr>
        </p:nvSpPr>
        <p:spPr>
          <a:xfrm>
            <a:off x="8595302"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846" name="Shape 846"/>
        <p:cNvGrpSpPr/>
        <p:nvPr/>
      </p:nvGrpSpPr>
      <p:grpSpPr>
        <a:xfrm>
          <a:off x="0" y="0"/>
          <a:ext cx="0" cy="0"/>
          <a:chOff x="0" y="0"/>
          <a:chExt cx="0" cy="0"/>
        </a:xfrm>
      </p:grpSpPr>
      <p:pic>
        <p:nvPicPr>
          <p:cNvPr id="847" name="Google Shape;847;p60"/>
          <p:cNvPicPr preferRelativeResize="0"/>
          <p:nvPr/>
        </p:nvPicPr>
        <p:blipFill rotWithShape="1">
          <a:blip r:embed="rId1"/>
          <a:srcRect/>
          <a:stretch>
            <a:fillRect/>
          </a:stretch>
        </p:blipFill>
        <p:spPr>
          <a:xfrm>
            <a:off x="7165528" y="4124014"/>
            <a:ext cx="1978473" cy="1019487"/>
          </a:xfrm>
          <a:prstGeom prst="rect">
            <a:avLst/>
          </a:prstGeom>
          <a:noFill/>
          <a:ln>
            <a:noFill/>
          </a:ln>
        </p:spPr>
      </p:pic>
      <p:sp>
        <p:nvSpPr>
          <p:cNvPr id="848" name="Google Shape;848;p60"/>
          <p:cNvSpPr txBox="1"/>
          <p:nvPr/>
        </p:nvSpPr>
        <p:spPr>
          <a:xfrm>
            <a:off x="8748465" y="4943445"/>
            <a:ext cx="447900" cy="1770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700"/>
              <a:buFont typeface="Arial" panose="020B0604020202020204"/>
              <a:buNone/>
            </a:pPr>
            <a:r>
              <a:rPr lang="en-US" sz="700" b="0" i="0" u="none" strike="noStrike" cap="none">
                <a:solidFill>
                  <a:schemeClr val="dk1"/>
                </a:solidFill>
                <a:latin typeface="Roboto" panose="02000000000000000000"/>
                <a:ea typeface="Roboto" panose="02000000000000000000"/>
                <a:cs typeface="Roboto" panose="02000000000000000000"/>
                <a:sym typeface="Roboto" panose="02000000000000000000"/>
              </a:rPr>
              <a:t>21</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849" name="Google Shape;849;p60"/>
          <p:cNvPicPr preferRelativeResize="0"/>
          <p:nvPr/>
        </p:nvPicPr>
        <p:blipFill rotWithShape="1">
          <a:blip r:embed="rId2"/>
          <a:srcRect t="20654" b="300"/>
          <a:stretch>
            <a:fillRect/>
          </a:stretch>
        </p:blipFill>
        <p:spPr>
          <a:xfrm>
            <a:off x="0" y="0"/>
            <a:ext cx="9144000" cy="5143500"/>
          </a:xfrm>
          <a:prstGeom prst="rect">
            <a:avLst/>
          </a:prstGeom>
          <a:noFill/>
          <a:ln>
            <a:noFill/>
          </a:ln>
        </p:spPr>
      </p:pic>
      <p:sp>
        <p:nvSpPr>
          <p:cNvPr id="850" name="Google Shape;850;p60"/>
          <p:cNvSpPr txBox="1"/>
          <p:nvPr>
            <p:ph type="ctrTitle"/>
          </p:nvPr>
        </p:nvSpPr>
        <p:spPr>
          <a:xfrm>
            <a:off x="-26700" y="-533400"/>
            <a:ext cx="9170700" cy="20526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Clr>
                <a:srgbClr val="FF9900"/>
              </a:buClr>
              <a:buSzPts val="3600"/>
              <a:buFont typeface="Calibri" panose="020F0502020204030204"/>
              <a:buNone/>
            </a:pPr>
            <a:r>
              <a:rPr lang="en-US" sz="3600" b="1">
                <a:solidFill>
                  <a:schemeClr val="lt1"/>
                </a:solidFill>
              </a:rPr>
              <a:t>The Platform for</a:t>
            </a:r>
            <a:r>
              <a:rPr lang="en-US" sz="3600" b="1">
                <a:solidFill>
                  <a:srgbClr val="FF9900"/>
                </a:solidFill>
              </a:rPr>
              <a:t> Awesome </a:t>
            </a:r>
            <a:r>
              <a:rPr lang="en-US" sz="3600" b="1">
                <a:solidFill>
                  <a:srgbClr val="FFFFFF"/>
                </a:solidFill>
              </a:rPr>
              <a:t>Businesses</a:t>
            </a:r>
            <a:endParaRPr sz="3600" b="1">
              <a:solidFill>
                <a:srgbClr val="FFFFFF"/>
              </a:solidFill>
            </a:endParaRPr>
          </a:p>
        </p:txBody>
      </p:sp>
      <p:sp>
        <p:nvSpPr>
          <p:cNvPr id="851" name="Google Shape;851;p60"/>
          <p:cNvSpPr txBox="1"/>
          <p:nvPr/>
        </p:nvSpPr>
        <p:spPr>
          <a:xfrm>
            <a:off x="3040798" y="2956737"/>
            <a:ext cx="3062400" cy="5286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3600" b="1" i="0" u="none" strike="noStrike" cap="none">
                <a:solidFill>
                  <a:schemeClr val="dk1"/>
                </a:solidFill>
                <a:latin typeface="Signika"/>
                <a:ea typeface="Signika"/>
                <a:cs typeface="Signika"/>
                <a:sym typeface="Signika"/>
              </a:rPr>
              <a:t>The End</a:t>
            </a:r>
            <a:endParaRPr sz="3600" b="1" i="0" u="none" strike="noStrike" cap="none">
              <a:solidFill>
                <a:srgbClr val="000000"/>
              </a:solidFill>
              <a:latin typeface="Signika"/>
              <a:ea typeface="Signika"/>
              <a:cs typeface="Signika"/>
              <a:sym typeface="Signika"/>
            </a:endParaRPr>
          </a:p>
        </p:txBody>
      </p:sp>
      <p:sp>
        <p:nvSpPr>
          <p:cNvPr id="852" name="Google Shape;852;p60"/>
          <p:cNvSpPr txBox="1"/>
          <p:nvPr/>
        </p:nvSpPr>
        <p:spPr>
          <a:xfrm>
            <a:off x="104775" y="4452300"/>
            <a:ext cx="8953500" cy="64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1" i="0" u="none" strike="noStrike" cap="none">
                <a:solidFill>
                  <a:schemeClr val="lt1"/>
                </a:solidFill>
                <a:latin typeface="Roboto" panose="02000000000000000000"/>
                <a:ea typeface="Roboto" panose="02000000000000000000"/>
                <a:cs typeface="Roboto" panose="02000000000000000000"/>
                <a:sym typeface="Roboto" panose="02000000000000000000"/>
              </a:rPr>
              <a:t>THIS DOCUMENT IS STRICTLY PRIVATE AND CONFIDENTIAL. THIS IS INTENDED FOR INTERNAL USE ONLY; DO NOT CIRCULATE </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00000"/>
              </a:lnSpc>
              <a:spcBef>
                <a:spcPts val="0"/>
              </a:spcBef>
              <a:spcAft>
                <a:spcPts val="0"/>
              </a:spcAft>
              <a:buClr>
                <a:srgbClr val="000000"/>
              </a:buClr>
              <a:buSzPts val="600"/>
              <a:buFont typeface="Arial" panose="020B0604020202020204"/>
              <a:buNone/>
            </a:pPr>
            <a:r>
              <a:rPr lang="en-US" sz="600" b="0" i="0" u="none" strike="noStrike" cap="none">
                <a:solidFill>
                  <a:schemeClr val="lt1"/>
                </a:solidFill>
                <a:latin typeface="Roboto" panose="02000000000000000000"/>
                <a:ea typeface="Roboto" panose="02000000000000000000"/>
                <a:cs typeface="Roboto" panose="02000000000000000000"/>
                <a:sym typeface="Roboto" panose="02000000000000000000"/>
              </a:rPr>
              <a:t>Copyright © 202</a:t>
            </a:r>
            <a:r>
              <a:rPr lang="en-US" sz="600">
                <a:solidFill>
                  <a:schemeClr val="lt1"/>
                </a:solidFill>
                <a:latin typeface="Roboto" panose="02000000000000000000"/>
                <a:ea typeface="Roboto" panose="02000000000000000000"/>
                <a:cs typeface="Roboto" panose="02000000000000000000"/>
                <a:sym typeface="Roboto" panose="02000000000000000000"/>
              </a:rPr>
              <a:t>3</a:t>
            </a:r>
            <a:r>
              <a:rPr lang="en-US" sz="600" b="0" i="0" u="none" strike="noStrike" cap="none">
                <a:solidFill>
                  <a:schemeClr val="lt1"/>
                </a:solidFill>
                <a:latin typeface="Roboto" panose="02000000000000000000"/>
                <a:ea typeface="Roboto" panose="02000000000000000000"/>
                <a:cs typeface="Roboto" panose="02000000000000000000"/>
                <a:sym typeface="Roboto" panose="02000000000000000000"/>
              </a:rPr>
              <a:t> Store</a:t>
            </a:r>
            <a:r>
              <a:rPr lang="en-US" sz="600">
                <a:solidFill>
                  <a:schemeClr val="lt1"/>
                </a:solidFill>
                <a:latin typeface="Roboto" panose="02000000000000000000"/>
                <a:ea typeface="Roboto" panose="02000000000000000000"/>
                <a:cs typeface="Roboto" panose="02000000000000000000"/>
                <a:sym typeface="Roboto" panose="02000000000000000000"/>
              </a:rPr>
              <a:t>H</a:t>
            </a:r>
            <a:r>
              <a:rPr lang="en-US" sz="600" b="0" i="0" u="none" strike="noStrike" cap="none">
                <a:solidFill>
                  <a:schemeClr val="lt1"/>
                </a:solidFill>
                <a:latin typeface="Roboto" panose="02000000000000000000"/>
                <a:ea typeface="Roboto" panose="02000000000000000000"/>
                <a:cs typeface="Roboto" panose="02000000000000000000"/>
                <a:sym typeface="Roboto" panose="02000000000000000000"/>
              </a:rPr>
              <a:t>ub. All rights reserved. No parts of this document can be reproduced, distributed, transmitted or stored electronically without Store</a:t>
            </a:r>
            <a:r>
              <a:rPr lang="en-US" sz="600">
                <a:solidFill>
                  <a:schemeClr val="lt1"/>
                </a:solidFill>
                <a:latin typeface="Roboto" panose="02000000000000000000"/>
                <a:ea typeface="Roboto" panose="02000000000000000000"/>
                <a:cs typeface="Roboto" panose="02000000000000000000"/>
                <a:sym typeface="Roboto" panose="02000000000000000000"/>
              </a:rPr>
              <a:t>H</a:t>
            </a:r>
            <a:r>
              <a:rPr lang="en-US" sz="600" b="0" i="0" u="none" strike="noStrike" cap="none">
                <a:solidFill>
                  <a:schemeClr val="lt1"/>
                </a:solidFill>
                <a:latin typeface="Roboto" panose="02000000000000000000"/>
                <a:ea typeface="Roboto" panose="02000000000000000000"/>
                <a:cs typeface="Roboto" panose="02000000000000000000"/>
                <a:sym typeface="Roboto" panose="02000000000000000000"/>
              </a:rPr>
              <a:t>ub’s prior written permission.</a:t>
            </a:r>
            <a:endParaRPr sz="6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853" name="Google Shape;853;p60" descr="Logo, icon&#10;&#10;Description automatically generated"/>
          <p:cNvPicPr preferRelativeResize="0"/>
          <p:nvPr/>
        </p:nvPicPr>
        <p:blipFill rotWithShape="1">
          <a:blip r:embed="rId3"/>
          <a:srcRect/>
          <a:stretch>
            <a:fillRect/>
          </a:stretch>
        </p:blipFill>
        <p:spPr>
          <a:xfrm>
            <a:off x="1998543" y="1922158"/>
            <a:ext cx="749400" cy="6861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854" name="Google Shape;854;p60"/>
          <p:cNvSpPr txBox="1"/>
          <p:nvPr>
            <p:ph type="sldNum" idx="12"/>
          </p:nvPr>
        </p:nvSpPr>
        <p:spPr>
          <a:xfrm>
            <a:off x="8696100" y="4869600"/>
            <a:ext cx="4479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panose="020B0604020202020204"/>
              <a:buNone/>
            </a:pPr>
            <a:fld id="{00000000-1234-1234-1234-123412341234}" type="slidenum">
              <a:rPr lang="en-US" sz="1300">
                <a:solidFill>
                  <a:schemeClr val="dk2"/>
                </a:solidFill>
                <a:latin typeface="Roboto Light"/>
                <a:ea typeface="Roboto Light"/>
                <a:cs typeface="Roboto Light"/>
                <a:sym typeface="Roboto Light"/>
              </a:rPr>
            </a:fld>
            <a:endParaRPr sz="1300">
              <a:solidFill>
                <a:schemeClr val="dk2"/>
              </a:solidFill>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1"/>
                                        </p:tgtEl>
                                        <p:attrNameLst>
                                          <p:attrName>style.visibility</p:attrName>
                                        </p:attrNameLst>
                                      </p:cBhvr>
                                      <p:to>
                                        <p:strVal val="visible"/>
                                      </p:to>
                                    </p:set>
                                    <p:animEffect transition="in" filter="fade">
                                      <p:cBhvr>
                                        <p:cTn id="7" dur="2000"/>
                                        <p:tgtEl>
                                          <p:spTgt spid="85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852"/>
                                        </p:tgtEl>
                                        <p:attrNameLst>
                                          <p:attrName>style.visibility</p:attrName>
                                        </p:attrNameLst>
                                      </p:cBhvr>
                                      <p:to>
                                        <p:strVal val="visible"/>
                                      </p:to>
                                    </p:set>
                                    <p:animEffect transition="in" filter="fade">
                                      <p:cBhvr>
                                        <p:cTn id="11" dur="1000"/>
                                        <p:tgtEl>
                                          <p:spTgt spid="852"/>
                                        </p:tgtEl>
                                      </p:cBhvr>
                                    </p:animEffect>
                                  </p:childTnLst>
                                </p:cTn>
                              </p:par>
                            </p:childTnLst>
                          </p:cTn>
                        </p:par>
                        <p:par>
                          <p:cTn id="12" fill="hold">
                            <p:stCondLst>
                              <p:cond delay="3000"/>
                            </p:stCondLst>
                            <p:childTnLst>
                              <p:par>
                                <p:cTn id="13" presetID="10" presetClass="exit" presetSubtype="0" fill="hold" nodeType="afterEffect">
                                  <p:stCondLst>
                                    <p:cond delay="0"/>
                                  </p:stCondLst>
                                  <p:childTnLst>
                                    <p:animEffect transition="out" filter="fade">
                                      <p:cBhvr>
                                        <p:cTn id="14" dur="500"/>
                                        <p:tgtEl>
                                          <p:spTgt spid="851"/>
                                        </p:tgtEl>
                                      </p:cBhvr>
                                    </p:animEffect>
                                    <p:set>
                                      <p:cBhvr>
                                        <p:cTn id="15" dur="1" fill="hold">
                                          <p:stCondLst>
                                            <p:cond delay="500"/>
                                          </p:stCondLst>
                                        </p:cTn>
                                        <p:tgtEl>
                                          <p:spTgt spid="8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95" name="Shape 195"/>
        <p:cNvGrpSpPr/>
        <p:nvPr/>
      </p:nvGrpSpPr>
      <p:grpSpPr>
        <a:xfrm>
          <a:off x="0" y="0"/>
          <a:ext cx="0" cy="0"/>
          <a:chOff x="0" y="0"/>
          <a:chExt cx="0" cy="0"/>
        </a:xfrm>
      </p:grpSpPr>
      <p:pic>
        <p:nvPicPr>
          <p:cNvPr id="196" name="Google Shape;196;p28"/>
          <p:cNvPicPr preferRelativeResize="0"/>
          <p:nvPr/>
        </p:nvPicPr>
        <p:blipFill rotWithShape="1">
          <a:blip r:embed="rId2"/>
          <a:srcRect t="15989" r="28062" b="24722"/>
          <a:stretch>
            <a:fillRect/>
          </a:stretch>
        </p:blipFill>
        <p:spPr>
          <a:xfrm>
            <a:off x="426625" y="3780450"/>
            <a:ext cx="1847499" cy="1218174"/>
          </a:xfrm>
          <a:prstGeom prst="rect">
            <a:avLst/>
          </a:prstGeom>
          <a:noFill/>
          <a:ln w="9525" cap="flat" cmpd="sng">
            <a:solidFill>
              <a:srgbClr val="D9D9D9"/>
            </a:solidFill>
            <a:prstDash val="solid"/>
            <a:round/>
            <a:headEnd type="none" w="sm" len="sm"/>
            <a:tailEnd type="none" w="sm" len="sm"/>
          </a:ln>
        </p:spPr>
      </p:pic>
      <p:sp>
        <p:nvSpPr>
          <p:cNvPr id="197" name="Google Shape;197;p28"/>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 name="Google Shape;198;p28"/>
          <p:cNvSpPr txBox="1"/>
          <p:nvPr/>
        </p:nvSpPr>
        <p:spPr>
          <a:xfrm>
            <a:off x="-336937" y="511898"/>
            <a:ext cx="7853126"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Food &amp; Beverage (F&amp;B): Overview</a:t>
            </a:r>
            <a:endParaRPr sz="2000" b="1" i="0" u="none" strike="noStrike" cap="none">
              <a:solidFill>
                <a:srgbClr val="FF9419"/>
              </a:solidFill>
              <a:latin typeface="Signika"/>
              <a:ea typeface="Signika"/>
              <a:cs typeface="Signika"/>
              <a:sym typeface="Signika"/>
            </a:endParaRPr>
          </a:p>
        </p:txBody>
      </p:sp>
      <p:pic>
        <p:nvPicPr>
          <p:cNvPr id="199" name="Google Shape;199;p28"/>
          <p:cNvPicPr preferRelativeResize="0"/>
          <p:nvPr/>
        </p:nvPicPr>
        <p:blipFill rotWithShape="1">
          <a:blip r:embed="rId3"/>
          <a:srcRect/>
          <a:stretch>
            <a:fillRect/>
          </a:stretch>
        </p:blipFill>
        <p:spPr>
          <a:xfrm>
            <a:off x="8296124" y="127133"/>
            <a:ext cx="661065" cy="661065"/>
          </a:xfrm>
          <a:prstGeom prst="rect">
            <a:avLst/>
          </a:prstGeom>
          <a:noFill/>
          <a:ln>
            <a:noFill/>
          </a:ln>
        </p:spPr>
      </p:pic>
      <p:sp>
        <p:nvSpPr>
          <p:cNvPr id="200" name="Google Shape;200;p28"/>
          <p:cNvSpPr txBox="1"/>
          <p:nvPr/>
        </p:nvSpPr>
        <p:spPr>
          <a:xfrm>
            <a:off x="357676" y="965450"/>
            <a:ext cx="7495800" cy="731700"/>
          </a:xfrm>
          <a:prstGeom prst="rect">
            <a:avLst/>
          </a:prstGeom>
          <a:noFill/>
          <a:ln>
            <a:noFill/>
          </a:ln>
        </p:spPr>
        <p:txBody>
          <a:bodyPr spcFirstLastPara="1" wrap="square" lIns="91425" tIns="91425" rIns="91425" bIns="91425" anchor="t" anchorCtr="0">
            <a:noAutofit/>
          </a:bodyPr>
          <a:lstStyle/>
          <a:p>
            <a:pPr marL="228600" marR="0" lvl="0" indent="-241300" algn="just" rtl="0">
              <a:lnSpc>
                <a:spcPct val="115000"/>
              </a:lnSpc>
              <a:spcBef>
                <a:spcPts val="0"/>
              </a:spcBef>
              <a:spcAft>
                <a:spcPts val="0"/>
              </a:spcAft>
              <a:buClr>
                <a:srgbClr val="000000"/>
              </a:buClr>
              <a:buSzPts val="1100"/>
              <a:buFont typeface="Roboto" panose="02000000000000000000"/>
              <a:buChar char="●"/>
            </a:pPr>
            <a:r>
              <a:rPr lang="en-US" sz="1100" i="0" u="none" strike="noStrike" cap="none">
                <a:solidFill>
                  <a:srgbClr val="000000"/>
                </a:solidFill>
                <a:latin typeface="Roboto" panose="02000000000000000000"/>
                <a:ea typeface="Roboto" panose="02000000000000000000"/>
                <a:cs typeface="Roboto" panose="02000000000000000000"/>
                <a:sym typeface="Roboto" panose="02000000000000000000"/>
              </a:rPr>
              <a:t>The food and beverage industry encompasses all businesses involved in the processing, packaging, and distribution of food. </a:t>
            </a:r>
            <a:endParaRPr sz="110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228600" marR="0" lvl="0" indent="-241300" algn="just" rtl="0">
              <a:lnSpc>
                <a:spcPct val="115000"/>
              </a:lnSpc>
              <a:spcBef>
                <a:spcPts val="0"/>
              </a:spcBef>
              <a:spcAft>
                <a:spcPts val="0"/>
              </a:spcAft>
              <a:buClr>
                <a:srgbClr val="000000"/>
              </a:buClr>
              <a:buSzPts val="1100"/>
              <a:buFont typeface="Roboto" panose="02000000000000000000"/>
              <a:buChar char="●"/>
            </a:pPr>
            <a:r>
              <a:rPr lang="en-US" sz="1100" i="0" u="none" strike="noStrike" cap="none">
                <a:solidFill>
                  <a:srgbClr val="000000"/>
                </a:solidFill>
                <a:latin typeface="Roboto" panose="02000000000000000000"/>
                <a:ea typeface="Roboto" panose="02000000000000000000"/>
                <a:cs typeface="Roboto" panose="02000000000000000000"/>
                <a:sym typeface="Roboto" panose="02000000000000000000"/>
              </a:rPr>
              <a:t>This category encompasses both fresh and packaged foods, as well as alcoholic and non-alcoholic beverages.</a:t>
            </a:r>
            <a:endParaRPr sz="11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201" name="Google Shape;201;p28"/>
          <p:cNvSpPr/>
          <p:nvPr/>
        </p:nvSpPr>
        <p:spPr>
          <a:xfrm>
            <a:off x="6192081" y="2255354"/>
            <a:ext cx="419848" cy="395337"/>
          </a:xfrm>
          <a:custGeom>
            <a:avLst/>
            <a:gdLst/>
            <a:ahLst/>
            <a:cxnLst/>
            <a:rect l="l" t="t" r="r" b="b"/>
            <a:pathLst>
              <a:path w="759906" h="760264" extrusionOk="0">
                <a:moveTo>
                  <a:pt x="385856" y="32"/>
                </a:moveTo>
                <a:cubicBezTo>
                  <a:pt x="562542" y="2314"/>
                  <a:pt x="718705" y="128970"/>
                  <a:pt x="753337" y="309409"/>
                </a:cubicBezTo>
                <a:cubicBezTo>
                  <a:pt x="791869" y="515782"/>
                  <a:pt x="657007" y="714037"/>
                  <a:pt x="450735" y="753688"/>
                </a:cubicBezTo>
                <a:cubicBezTo>
                  <a:pt x="244463" y="792246"/>
                  <a:pt x="46149" y="657370"/>
                  <a:pt x="6570" y="451154"/>
                </a:cubicBezTo>
                <a:cubicBezTo>
                  <a:pt x="-31962" y="244781"/>
                  <a:pt x="102900" y="46526"/>
                  <a:pt x="309172" y="6875"/>
                </a:cubicBezTo>
                <a:cubicBezTo>
                  <a:pt x="334956" y="1919"/>
                  <a:pt x="360616" y="-294"/>
                  <a:pt x="385856" y="32"/>
                </a:cubicBezTo>
                <a:close/>
              </a:path>
            </a:pathLst>
          </a:custGeom>
          <a:solidFill>
            <a:srgbClr val="FFFFFF"/>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2" name="Google Shape;202;p28"/>
          <p:cNvSpPr/>
          <p:nvPr/>
        </p:nvSpPr>
        <p:spPr>
          <a:xfrm>
            <a:off x="426635" y="4762519"/>
            <a:ext cx="6537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Bar</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
        <p:nvSpPr>
          <p:cNvPr id="203" name="Google Shape;203;p28"/>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pic>
        <p:nvPicPr>
          <p:cNvPr id="204" name="Google Shape;204;p28"/>
          <p:cNvPicPr preferRelativeResize="0"/>
          <p:nvPr/>
        </p:nvPicPr>
        <p:blipFill rotWithShape="1">
          <a:blip r:embed="rId4"/>
          <a:srcRect r="7680" b="21426"/>
          <a:stretch>
            <a:fillRect/>
          </a:stretch>
        </p:blipFill>
        <p:spPr>
          <a:xfrm>
            <a:off x="4724115" y="2456588"/>
            <a:ext cx="2109522" cy="1221732"/>
          </a:xfrm>
          <a:prstGeom prst="rect">
            <a:avLst/>
          </a:prstGeom>
          <a:noFill/>
          <a:ln w="9525" cap="flat" cmpd="sng">
            <a:solidFill>
              <a:srgbClr val="D9D9D9"/>
            </a:solidFill>
            <a:prstDash val="solid"/>
            <a:round/>
            <a:headEnd type="none" w="sm" len="sm"/>
            <a:tailEnd type="none" w="sm" len="sm"/>
          </a:ln>
        </p:spPr>
      </p:pic>
      <p:sp>
        <p:nvSpPr>
          <p:cNvPr id="205" name="Google Shape;205;p28"/>
          <p:cNvSpPr/>
          <p:nvPr/>
        </p:nvSpPr>
        <p:spPr>
          <a:xfrm>
            <a:off x="4724113" y="3436663"/>
            <a:ext cx="1014000" cy="2415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Restaurant</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206" name="Google Shape;206;p28"/>
          <p:cNvPicPr preferRelativeResize="0"/>
          <p:nvPr/>
        </p:nvPicPr>
        <p:blipFill rotWithShape="1">
          <a:blip r:embed="rId5"/>
          <a:srcRect l="6742" t="21195" r="2628" b="8386"/>
          <a:stretch>
            <a:fillRect/>
          </a:stretch>
        </p:blipFill>
        <p:spPr>
          <a:xfrm>
            <a:off x="2434425" y="3780450"/>
            <a:ext cx="1847501" cy="1218175"/>
          </a:xfrm>
          <a:prstGeom prst="rect">
            <a:avLst/>
          </a:prstGeom>
          <a:noFill/>
          <a:ln w="9525" cap="flat" cmpd="sng">
            <a:solidFill>
              <a:srgbClr val="D9D9D9"/>
            </a:solidFill>
            <a:prstDash val="solid"/>
            <a:round/>
            <a:headEnd type="none" w="sm" len="sm"/>
            <a:tailEnd type="none" w="sm" len="sm"/>
          </a:ln>
        </p:spPr>
      </p:pic>
      <p:sp>
        <p:nvSpPr>
          <p:cNvPr id="207" name="Google Shape;207;p28"/>
          <p:cNvSpPr/>
          <p:nvPr/>
        </p:nvSpPr>
        <p:spPr>
          <a:xfrm>
            <a:off x="2434425" y="4762526"/>
            <a:ext cx="10140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Food Truck</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208" name="Google Shape;208;p28"/>
          <p:cNvPicPr preferRelativeResize="0"/>
          <p:nvPr/>
        </p:nvPicPr>
        <p:blipFill rotWithShape="1">
          <a:blip r:embed="rId6"/>
          <a:srcRect l="32587" t="9289" r="32320" b="24358"/>
          <a:stretch>
            <a:fillRect/>
          </a:stretch>
        </p:blipFill>
        <p:spPr>
          <a:xfrm>
            <a:off x="3843575" y="3809950"/>
            <a:ext cx="398247" cy="395350"/>
          </a:xfrm>
          <a:prstGeom prst="rect">
            <a:avLst/>
          </a:prstGeom>
          <a:noFill/>
          <a:ln>
            <a:noFill/>
          </a:ln>
        </p:spPr>
      </p:pic>
      <p:grpSp>
        <p:nvGrpSpPr>
          <p:cNvPr id="209" name="Google Shape;209;p28"/>
          <p:cNvGrpSpPr/>
          <p:nvPr/>
        </p:nvGrpSpPr>
        <p:grpSpPr>
          <a:xfrm>
            <a:off x="426631" y="1945325"/>
            <a:ext cx="3588781" cy="344700"/>
            <a:chOff x="3665016" y="828543"/>
            <a:chExt cx="1533602" cy="344700"/>
          </a:xfrm>
        </p:grpSpPr>
        <p:sp>
          <p:nvSpPr>
            <p:cNvPr id="210" name="Google Shape;210;p28"/>
            <p:cNvSpPr/>
            <p:nvPr/>
          </p:nvSpPr>
          <p:spPr>
            <a:xfrm>
              <a:off x="3665016" y="828543"/>
              <a:ext cx="1533600" cy="344700"/>
            </a:xfrm>
            <a:prstGeom prst="rect">
              <a:avLst/>
            </a:prstGeom>
            <a:solidFill>
              <a:srgbClr val="CCCC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 name="Google Shape;211;p28"/>
            <p:cNvSpPr txBox="1"/>
            <p:nvPr/>
          </p:nvSpPr>
          <p:spPr>
            <a:xfrm>
              <a:off x="3665018" y="865806"/>
              <a:ext cx="15336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100" b="1" i="0" u="none" strike="noStrike" cap="none">
                  <a:solidFill>
                    <a:srgbClr val="000000"/>
                  </a:solidFill>
                  <a:latin typeface="Roboto" panose="02000000000000000000"/>
                  <a:ea typeface="Roboto" panose="02000000000000000000"/>
                  <a:cs typeface="Roboto" panose="02000000000000000000"/>
                  <a:sym typeface="Roboto" panose="02000000000000000000"/>
                </a:rPr>
                <a:t>Examples of different </a:t>
              </a:r>
              <a:r>
                <a:rPr lang="en-US" sz="1100" b="1">
                  <a:latin typeface="Roboto" panose="02000000000000000000"/>
                  <a:ea typeface="Roboto" panose="02000000000000000000"/>
                  <a:cs typeface="Roboto" panose="02000000000000000000"/>
                  <a:sym typeface="Roboto" panose="02000000000000000000"/>
                </a:rPr>
                <a:t>F&amp;B merchants using StoreHub:</a:t>
              </a:r>
              <a:endParaRPr sz="110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grpSp>
      <p:pic>
        <p:nvPicPr>
          <p:cNvPr id="212" name="Google Shape;212;p28"/>
          <p:cNvPicPr preferRelativeResize="0"/>
          <p:nvPr/>
        </p:nvPicPr>
        <p:blipFill rotWithShape="1">
          <a:blip r:embed="rId7"/>
          <a:srcRect t="22779" b="24416"/>
          <a:stretch>
            <a:fillRect/>
          </a:stretch>
        </p:blipFill>
        <p:spPr>
          <a:xfrm>
            <a:off x="2706425" y="2458675"/>
            <a:ext cx="1847510" cy="1218174"/>
          </a:xfrm>
          <a:prstGeom prst="rect">
            <a:avLst/>
          </a:prstGeom>
          <a:noFill/>
          <a:ln w="9525" cap="flat" cmpd="sng">
            <a:solidFill>
              <a:srgbClr val="D9D9D9"/>
            </a:solidFill>
            <a:prstDash val="solid"/>
            <a:round/>
            <a:headEnd type="none" w="sm" len="sm"/>
            <a:tailEnd type="none" w="sm" len="sm"/>
          </a:ln>
        </p:spPr>
      </p:pic>
      <p:sp>
        <p:nvSpPr>
          <p:cNvPr id="213" name="Google Shape;213;p28"/>
          <p:cNvSpPr/>
          <p:nvPr/>
        </p:nvSpPr>
        <p:spPr>
          <a:xfrm>
            <a:off x="2706425" y="3436488"/>
            <a:ext cx="6612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Cafe</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214" name="Google Shape;214;p28"/>
          <p:cNvPicPr preferRelativeResize="0"/>
          <p:nvPr/>
        </p:nvPicPr>
        <p:blipFill rotWithShape="1">
          <a:blip r:embed="rId8"/>
          <a:srcRect b="14442"/>
          <a:stretch>
            <a:fillRect/>
          </a:stretch>
        </p:blipFill>
        <p:spPr>
          <a:xfrm>
            <a:off x="426725" y="2455138"/>
            <a:ext cx="2109500" cy="1203595"/>
          </a:xfrm>
          <a:prstGeom prst="rect">
            <a:avLst/>
          </a:prstGeom>
          <a:noFill/>
          <a:ln w="9525" cap="flat" cmpd="sng">
            <a:solidFill>
              <a:srgbClr val="D9D9D9"/>
            </a:solidFill>
            <a:prstDash val="solid"/>
            <a:round/>
            <a:headEnd type="none" w="sm" len="sm"/>
            <a:tailEnd type="none" w="sm" len="sm"/>
          </a:ln>
        </p:spPr>
      </p:pic>
      <p:sp>
        <p:nvSpPr>
          <p:cNvPr id="215" name="Google Shape;215;p28"/>
          <p:cNvSpPr/>
          <p:nvPr/>
        </p:nvSpPr>
        <p:spPr>
          <a:xfrm>
            <a:off x="426721" y="3422483"/>
            <a:ext cx="10602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Quick-Service</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216" name="Google Shape;216;p28"/>
          <p:cNvPicPr preferRelativeResize="0"/>
          <p:nvPr/>
        </p:nvPicPr>
        <p:blipFill>
          <a:blip r:embed="rId9"/>
          <a:stretch>
            <a:fillRect/>
          </a:stretch>
        </p:blipFill>
        <p:spPr>
          <a:xfrm>
            <a:off x="4442224" y="3780455"/>
            <a:ext cx="2368044" cy="1218175"/>
          </a:xfrm>
          <a:prstGeom prst="rect">
            <a:avLst/>
          </a:prstGeom>
          <a:noFill/>
          <a:ln w="9525" cap="flat" cmpd="sng">
            <a:solidFill>
              <a:srgbClr val="D9D9D9"/>
            </a:solidFill>
            <a:prstDash val="solid"/>
            <a:round/>
            <a:headEnd type="none" w="sm" len="sm"/>
            <a:tailEnd type="none" w="sm" len="sm"/>
          </a:ln>
        </p:spPr>
      </p:pic>
      <p:sp>
        <p:nvSpPr>
          <p:cNvPr id="217" name="Google Shape;217;p28"/>
          <p:cNvSpPr/>
          <p:nvPr/>
        </p:nvSpPr>
        <p:spPr>
          <a:xfrm>
            <a:off x="4442225" y="4762525"/>
            <a:ext cx="1014000" cy="236100"/>
          </a:xfrm>
          <a:prstGeom prst="roundRect">
            <a:avLst>
              <a:gd name="adj" fmla="val 4328"/>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000" b="1">
                <a:solidFill>
                  <a:srgbClr val="FFFFFF"/>
                </a:solidFill>
                <a:latin typeface="Roboto" panose="02000000000000000000"/>
                <a:ea typeface="Roboto" panose="02000000000000000000"/>
                <a:cs typeface="Roboto" panose="02000000000000000000"/>
                <a:sym typeface="Roboto" panose="02000000000000000000"/>
              </a:rPr>
              <a:t>Food Court</a:t>
            </a:r>
            <a:endParaRPr sz="10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218" name="Google Shape;218;p28" descr="Image"/>
          <p:cNvPicPr preferRelativeResize="0"/>
          <p:nvPr/>
        </p:nvPicPr>
        <p:blipFill rotWithShape="1">
          <a:blip r:embed="rId10"/>
          <a:srcRect/>
          <a:stretch>
            <a:fillRect/>
          </a:stretch>
        </p:blipFill>
        <p:spPr>
          <a:xfrm>
            <a:off x="462073" y="2487790"/>
            <a:ext cx="266700" cy="167908"/>
          </a:xfrm>
          <a:prstGeom prst="rect">
            <a:avLst/>
          </a:prstGeom>
          <a:noFill/>
          <a:ln>
            <a:noFill/>
          </a:ln>
        </p:spPr>
      </p:pic>
      <p:pic>
        <p:nvPicPr>
          <p:cNvPr id="219" name="Google Shape;219;p28" descr="Image"/>
          <p:cNvPicPr preferRelativeResize="0"/>
          <p:nvPr/>
        </p:nvPicPr>
        <p:blipFill rotWithShape="1">
          <a:blip r:embed="rId10"/>
          <a:srcRect/>
          <a:stretch>
            <a:fillRect/>
          </a:stretch>
        </p:blipFill>
        <p:spPr>
          <a:xfrm>
            <a:off x="462073" y="3823840"/>
            <a:ext cx="266700" cy="167908"/>
          </a:xfrm>
          <a:prstGeom prst="rect">
            <a:avLst/>
          </a:prstGeom>
          <a:noFill/>
          <a:ln>
            <a:noFill/>
          </a:ln>
        </p:spPr>
      </p:pic>
      <p:pic>
        <p:nvPicPr>
          <p:cNvPr id="220" name="Google Shape;220;p28" descr="Image"/>
          <p:cNvPicPr preferRelativeResize="0"/>
          <p:nvPr/>
        </p:nvPicPr>
        <p:blipFill rotWithShape="1">
          <a:blip r:embed="rId10"/>
          <a:srcRect/>
          <a:stretch>
            <a:fillRect/>
          </a:stretch>
        </p:blipFill>
        <p:spPr>
          <a:xfrm>
            <a:off x="2475873" y="3823840"/>
            <a:ext cx="266700" cy="167908"/>
          </a:xfrm>
          <a:prstGeom prst="rect">
            <a:avLst/>
          </a:prstGeom>
          <a:noFill/>
          <a:ln>
            <a:noFill/>
          </a:ln>
        </p:spPr>
      </p:pic>
      <p:pic>
        <p:nvPicPr>
          <p:cNvPr id="221" name="Google Shape;221;p28" descr="Image"/>
          <p:cNvPicPr preferRelativeResize="0"/>
          <p:nvPr/>
        </p:nvPicPr>
        <p:blipFill rotWithShape="1">
          <a:blip r:embed="rId10"/>
          <a:srcRect/>
          <a:stretch>
            <a:fillRect/>
          </a:stretch>
        </p:blipFill>
        <p:spPr>
          <a:xfrm>
            <a:off x="4489673" y="3823840"/>
            <a:ext cx="266700" cy="167908"/>
          </a:xfrm>
          <a:prstGeom prst="rect">
            <a:avLst/>
          </a:prstGeom>
          <a:noFill/>
          <a:ln>
            <a:noFill/>
          </a:ln>
        </p:spPr>
      </p:pic>
      <p:pic>
        <p:nvPicPr>
          <p:cNvPr id="222" name="Google Shape;222;p28" descr="Image"/>
          <p:cNvPicPr preferRelativeResize="0"/>
          <p:nvPr/>
        </p:nvPicPr>
        <p:blipFill rotWithShape="1">
          <a:blip r:embed="rId10"/>
          <a:srcRect/>
          <a:stretch>
            <a:fillRect/>
          </a:stretch>
        </p:blipFill>
        <p:spPr>
          <a:xfrm>
            <a:off x="4756373" y="2524315"/>
            <a:ext cx="266700" cy="167908"/>
          </a:xfrm>
          <a:prstGeom prst="rect">
            <a:avLst/>
          </a:prstGeom>
          <a:noFill/>
          <a:ln>
            <a:noFill/>
          </a:ln>
        </p:spPr>
      </p:pic>
      <p:pic>
        <p:nvPicPr>
          <p:cNvPr id="223" name="Google Shape;223;p28" descr="Image"/>
          <p:cNvPicPr preferRelativeResize="0"/>
          <p:nvPr/>
        </p:nvPicPr>
        <p:blipFill rotWithShape="1">
          <a:blip r:embed="rId10"/>
          <a:srcRect/>
          <a:stretch>
            <a:fillRect/>
          </a:stretch>
        </p:blipFill>
        <p:spPr>
          <a:xfrm>
            <a:off x="2739298" y="2524315"/>
            <a:ext cx="266700" cy="167908"/>
          </a:xfrm>
          <a:prstGeom prst="rect">
            <a:avLst/>
          </a:prstGeom>
          <a:noFill/>
          <a:ln>
            <a:noFill/>
          </a:ln>
        </p:spPr>
      </p:pic>
      <p:sp>
        <p:nvSpPr>
          <p:cNvPr id="224" name="Google Shape;224;p28"/>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28" name="Shape 228"/>
        <p:cNvGrpSpPr/>
        <p:nvPr/>
      </p:nvGrpSpPr>
      <p:grpSpPr>
        <a:xfrm>
          <a:off x="0" y="0"/>
          <a:ext cx="0" cy="0"/>
          <a:chOff x="0" y="0"/>
          <a:chExt cx="0" cy="0"/>
        </a:xfrm>
      </p:grpSpPr>
      <p:grpSp>
        <p:nvGrpSpPr>
          <p:cNvPr id="229" name="Google Shape;229;p29"/>
          <p:cNvGrpSpPr/>
          <p:nvPr/>
        </p:nvGrpSpPr>
        <p:grpSpPr>
          <a:xfrm>
            <a:off x="4663497" y="1087049"/>
            <a:ext cx="2022136" cy="1315569"/>
            <a:chOff x="8601062" y="1256813"/>
            <a:chExt cx="2397600" cy="2456252"/>
          </a:xfrm>
        </p:grpSpPr>
        <p:sp>
          <p:nvSpPr>
            <p:cNvPr id="230" name="Google Shape;230;p29"/>
            <p:cNvSpPr/>
            <p:nvPr/>
          </p:nvSpPr>
          <p:spPr>
            <a:xfrm>
              <a:off x="8601062" y="1452266"/>
              <a:ext cx="2397600" cy="2260800"/>
            </a:xfrm>
            <a:prstGeom prst="roundRect">
              <a:avLst>
                <a:gd name="adj" fmla="val 16667"/>
              </a:avLst>
            </a:prstGeom>
            <a:noFill/>
            <a:ln w="25400" cap="flat" cmpd="sng">
              <a:solidFill>
                <a:srgbClr val="CC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1" name="Google Shape;231;p29"/>
            <p:cNvSpPr/>
            <p:nvPr/>
          </p:nvSpPr>
          <p:spPr>
            <a:xfrm>
              <a:off x="9173919" y="1256813"/>
              <a:ext cx="1251000" cy="440700"/>
            </a:xfrm>
            <a:prstGeom prst="rect">
              <a:avLst/>
            </a:prstGeom>
            <a:solidFill>
              <a:srgbClr val="CC0000"/>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Pain Points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232" name="Google Shape;232;p29"/>
          <p:cNvSpPr txBox="1"/>
          <p:nvPr/>
        </p:nvSpPr>
        <p:spPr>
          <a:xfrm>
            <a:off x="-2" y="4812650"/>
            <a:ext cx="9589500" cy="382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067"/>
              <a:buFont typeface="Arial" panose="020B0604020202020204"/>
              <a:buNone/>
            </a:pPr>
            <a:r>
              <a:rPr lang="en-US" sz="800" b="1">
                <a:solidFill>
                  <a:srgbClr val="666666"/>
                </a:solidFill>
                <a:latin typeface="Roboto" panose="02000000000000000000"/>
                <a:ea typeface="Roboto" panose="02000000000000000000"/>
                <a:cs typeface="Roboto" panose="02000000000000000000"/>
                <a:sym typeface="Roboto" panose="02000000000000000000"/>
              </a:rPr>
              <a:t>POS = Point of Sales | BO = BackOffice | QR = Quick Response | QSR = Quick-service Restaurant</a:t>
            </a:r>
            <a:endParaRPr sz="800" b="0" i="0" u="none" strike="noStrike" cap="none">
              <a:solidFill>
                <a:srgbClr val="666666"/>
              </a:solidFill>
              <a:latin typeface="Roboto" panose="02000000000000000000"/>
              <a:ea typeface="Roboto" panose="02000000000000000000"/>
              <a:cs typeface="Roboto" panose="02000000000000000000"/>
              <a:sym typeface="Roboto" panose="02000000000000000000"/>
            </a:endParaRPr>
          </a:p>
        </p:txBody>
      </p:sp>
      <p:sp>
        <p:nvSpPr>
          <p:cNvPr id="233" name="Google Shape;233;p29"/>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 name="Google Shape;234;p29"/>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Food &amp; Beverage (F&amp;B): Profiling</a:t>
            </a:r>
            <a:endParaRPr sz="2000" b="1" i="0" u="none" strike="noStrike" cap="none">
              <a:solidFill>
                <a:srgbClr val="FF9419"/>
              </a:solidFill>
              <a:latin typeface="Signika"/>
              <a:ea typeface="Signika"/>
              <a:cs typeface="Signika"/>
              <a:sym typeface="Signika"/>
            </a:endParaRPr>
          </a:p>
        </p:txBody>
      </p:sp>
      <p:pic>
        <p:nvPicPr>
          <p:cNvPr id="235" name="Google Shape;235;p29"/>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236" name="Google Shape;236;p29"/>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237" name="Google Shape;237;p29"/>
          <p:cNvSpPr txBox="1"/>
          <p:nvPr/>
        </p:nvSpPr>
        <p:spPr>
          <a:xfrm>
            <a:off x="442200" y="1428925"/>
            <a:ext cx="3767100" cy="1995600"/>
          </a:xfrm>
          <a:prstGeom prst="rect">
            <a:avLst/>
          </a:prstGeom>
          <a:noFill/>
          <a:ln>
            <a:noFill/>
          </a:ln>
        </p:spPr>
        <p:txBody>
          <a:bodyPr spcFirstLastPara="1" wrap="square" lIns="68575" tIns="68575" rIns="68575" bIns="68575" anchor="t" anchorCtr="0">
            <a:noAutofit/>
          </a:bodyPr>
          <a:lstStyle/>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i="0" u="none" strike="noStrike" cap="none">
                <a:solidFill>
                  <a:srgbClr val="000000"/>
                </a:solidFill>
                <a:latin typeface="Roboto" panose="02000000000000000000"/>
                <a:ea typeface="Roboto" panose="02000000000000000000"/>
                <a:cs typeface="Roboto" panose="02000000000000000000"/>
                <a:sym typeface="Roboto" panose="02000000000000000000"/>
              </a:rPr>
              <a:t>Quick</a:t>
            </a:r>
            <a:r>
              <a:rPr lang="en-US" sz="1000">
                <a:latin typeface="Roboto" panose="02000000000000000000"/>
                <a:ea typeface="Roboto" panose="02000000000000000000"/>
                <a:cs typeface="Roboto" panose="02000000000000000000"/>
                <a:sym typeface="Roboto" panose="02000000000000000000"/>
              </a:rPr>
              <a:t>-</a:t>
            </a:r>
            <a:r>
              <a:rPr lang="en-US" sz="1000" i="0" u="none" strike="noStrike" cap="none">
                <a:solidFill>
                  <a:srgbClr val="000000"/>
                </a:solidFill>
                <a:latin typeface="Roboto" panose="02000000000000000000"/>
                <a:ea typeface="Roboto" panose="02000000000000000000"/>
                <a:cs typeface="Roboto" panose="02000000000000000000"/>
                <a:sym typeface="Roboto" panose="02000000000000000000"/>
              </a:rPr>
              <a:t>service restaurants (QSR) provide customers with convenience, speed, and basic services at lower prices.</a:t>
            </a:r>
            <a:endParaRPr sz="1000">
              <a:latin typeface="Roboto" panose="02000000000000000000"/>
              <a:ea typeface="Roboto" panose="02000000000000000000"/>
              <a:cs typeface="Roboto" panose="02000000000000000000"/>
              <a:sym typeface="Roboto" panose="02000000000000000000"/>
            </a:endParaRPr>
          </a:p>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i="0" u="none" strike="noStrike" cap="none">
                <a:solidFill>
                  <a:srgbClr val="000000"/>
                </a:solidFill>
                <a:latin typeface="Roboto" panose="02000000000000000000"/>
                <a:ea typeface="Roboto" panose="02000000000000000000"/>
                <a:cs typeface="Roboto" panose="02000000000000000000"/>
                <a:sym typeface="Roboto" panose="02000000000000000000"/>
              </a:rPr>
              <a:t>Customer usually would need to pick up their food with que numbers. </a:t>
            </a:r>
            <a:endParaRPr sz="1000">
              <a:latin typeface="Roboto" panose="02000000000000000000"/>
              <a:ea typeface="Roboto" panose="02000000000000000000"/>
              <a:cs typeface="Roboto" panose="02000000000000000000"/>
              <a:sym typeface="Roboto" panose="02000000000000000000"/>
            </a:endParaRPr>
          </a:p>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i="0" u="none" strike="noStrike" cap="none">
                <a:solidFill>
                  <a:srgbClr val="000000"/>
                </a:solidFill>
                <a:latin typeface="Roboto" panose="02000000000000000000"/>
                <a:ea typeface="Roboto" panose="02000000000000000000"/>
                <a:cs typeface="Roboto" panose="02000000000000000000"/>
                <a:sym typeface="Roboto" panose="02000000000000000000"/>
              </a:rPr>
              <a:t>Fewer employees (only behind kitchen &amp; cashier).</a:t>
            </a:r>
            <a:endParaRPr sz="1000">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r>
              <a:rPr lang="en-US" sz="1000" b="1">
                <a:latin typeface="Roboto" panose="02000000000000000000"/>
                <a:ea typeface="Roboto" panose="02000000000000000000"/>
                <a:cs typeface="Roboto" panose="02000000000000000000"/>
                <a:sym typeface="Roboto" panose="02000000000000000000"/>
              </a:rPr>
              <a:t>Scenario / Example:</a:t>
            </a:r>
            <a:endParaRPr sz="1000" b="1">
              <a:latin typeface="Roboto" panose="02000000000000000000"/>
              <a:ea typeface="Roboto" panose="02000000000000000000"/>
              <a:cs typeface="Roboto" panose="02000000000000000000"/>
              <a:sym typeface="Roboto" panose="02000000000000000000"/>
            </a:endParaRPr>
          </a:p>
          <a:p>
            <a:pPr marL="0" lvl="0" indent="0" algn="just" rtl="0">
              <a:lnSpc>
                <a:spcPct val="140000"/>
              </a:lnSpc>
              <a:spcBef>
                <a:spcPts val="0"/>
              </a:spcBef>
              <a:spcAft>
                <a:spcPts val="0"/>
              </a:spcAft>
              <a:buNone/>
            </a:pPr>
            <a:r>
              <a:rPr lang="en-US" sz="1000">
                <a:solidFill>
                  <a:schemeClr val="dk1"/>
                </a:solidFill>
                <a:latin typeface="Roboto" panose="02000000000000000000"/>
                <a:ea typeface="Roboto" panose="02000000000000000000"/>
                <a:cs typeface="Roboto" panose="02000000000000000000"/>
                <a:sym typeface="Roboto" panose="02000000000000000000"/>
              </a:rPr>
              <a:t>The QSR only has two waiters and is still using the old POS cash register. Both of the staff manage the orders and prepare the food. It takes 10 minutes to complete an order for each customer. During peak time, customers would tend to wait longer to get their food, and the queue will be long. Therefore, there would be many complaints from the customers. </a:t>
            </a:r>
            <a:endParaRPr sz="1000">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a:latin typeface="Roboto" panose="02000000000000000000"/>
              <a:ea typeface="Roboto" panose="02000000000000000000"/>
              <a:cs typeface="Roboto" panose="02000000000000000000"/>
              <a:sym typeface="Roboto" panose="02000000000000000000"/>
            </a:endParaRPr>
          </a:p>
        </p:txBody>
      </p:sp>
      <p:sp>
        <p:nvSpPr>
          <p:cNvPr id="238" name="Google Shape;238;p29"/>
          <p:cNvSpPr/>
          <p:nvPr/>
        </p:nvSpPr>
        <p:spPr>
          <a:xfrm>
            <a:off x="492675" y="1094125"/>
            <a:ext cx="3716700" cy="258600"/>
          </a:xfrm>
          <a:prstGeom prst="rect">
            <a:avLst/>
          </a:prstGeom>
          <a:solidFill>
            <a:srgbClr val="E69138"/>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a:latin typeface="Roboto" panose="02000000000000000000"/>
                <a:ea typeface="Roboto" panose="02000000000000000000"/>
                <a:cs typeface="Roboto" panose="02000000000000000000"/>
                <a:sym typeface="Roboto" panose="02000000000000000000"/>
              </a:rPr>
              <a:t>What is “Quick-Service”?</a:t>
            </a:r>
            <a:endParaRPr sz="1200" b="1"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239" name="Google Shape;239;p29"/>
          <p:cNvSpPr txBox="1"/>
          <p:nvPr/>
        </p:nvSpPr>
        <p:spPr>
          <a:xfrm>
            <a:off x="4956118" y="1376175"/>
            <a:ext cx="1466400" cy="900300"/>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b="0" i="0" u="none" strike="noStrike" cap="none">
                <a:solidFill>
                  <a:srgbClr val="000000"/>
                </a:solidFill>
                <a:latin typeface="Roboto" panose="02000000000000000000"/>
                <a:ea typeface="Roboto" panose="02000000000000000000"/>
                <a:cs typeface="Roboto" panose="02000000000000000000"/>
                <a:sym typeface="Roboto" panose="02000000000000000000"/>
              </a:rPr>
              <a:t>Long queue.</a:t>
            </a:r>
            <a:endParaRPr sz="1100"/>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b="0" i="0" u="none" strike="noStrike" cap="none">
                <a:solidFill>
                  <a:srgbClr val="000000"/>
                </a:solidFill>
                <a:latin typeface="Roboto" panose="02000000000000000000"/>
                <a:ea typeface="Roboto" panose="02000000000000000000"/>
                <a:cs typeface="Roboto" panose="02000000000000000000"/>
                <a:sym typeface="Roboto" panose="02000000000000000000"/>
              </a:rPr>
              <a:t>Old </a:t>
            </a:r>
            <a:r>
              <a:rPr lang="en-US" sz="800" b="0" i="0" u="none" strike="noStrike" cap="none">
                <a:solidFill>
                  <a:srgbClr val="000000"/>
                </a:solidFill>
                <a:latin typeface="Roboto" panose="02000000000000000000"/>
                <a:ea typeface="Roboto" panose="02000000000000000000"/>
                <a:cs typeface="Roboto" panose="02000000000000000000"/>
                <a:sym typeface="Roboto" panose="02000000000000000000"/>
              </a:rPr>
              <a:t>POS</a:t>
            </a:r>
            <a:r>
              <a:rPr lang="en-US" sz="800" b="0" i="0" u="none" strike="noStrike" cap="none">
                <a:solidFill>
                  <a:srgbClr val="000000"/>
                </a:solidFill>
                <a:latin typeface="Roboto" panose="02000000000000000000"/>
                <a:ea typeface="Roboto" panose="02000000000000000000"/>
                <a:cs typeface="Roboto" panose="02000000000000000000"/>
                <a:sym typeface="Roboto" panose="02000000000000000000"/>
              </a:rPr>
              <a:t> system.</a:t>
            </a:r>
            <a:endParaRPr sz="1100"/>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b="0" i="0" u="none" strike="noStrike" cap="none">
                <a:solidFill>
                  <a:srgbClr val="000000"/>
                </a:solidFill>
                <a:latin typeface="Roboto" panose="02000000000000000000"/>
                <a:ea typeface="Roboto" panose="02000000000000000000"/>
                <a:cs typeface="Roboto" panose="02000000000000000000"/>
                <a:sym typeface="Roboto" panose="02000000000000000000"/>
              </a:rPr>
              <a:t>Waiting period.</a:t>
            </a:r>
            <a:endParaRPr sz="1100"/>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b="0" i="0" u="none" strike="noStrike" cap="none">
                <a:solidFill>
                  <a:srgbClr val="000000"/>
                </a:solidFill>
                <a:latin typeface="Roboto" panose="02000000000000000000"/>
                <a:ea typeface="Roboto" panose="02000000000000000000"/>
                <a:cs typeface="Roboto" panose="02000000000000000000"/>
                <a:sym typeface="Roboto" panose="02000000000000000000"/>
              </a:rPr>
              <a:t>Fewer staff.</a:t>
            </a:r>
            <a:endParaRPr sz="1100"/>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b="0" i="0" u="none" strike="noStrike" cap="none">
                <a:solidFill>
                  <a:srgbClr val="000000"/>
                </a:solidFill>
                <a:latin typeface="Roboto" panose="02000000000000000000"/>
                <a:ea typeface="Roboto" panose="02000000000000000000"/>
                <a:cs typeface="Roboto" panose="02000000000000000000"/>
                <a:sym typeface="Roboto" panose="02000000000000000000"/>
              </a:rPr>
              <a:t>Can’t keep up with rapid-fire orders.</a:t>
            </a:r>
            <a:endParaRPr sz="1100"/>
          </a:p>
        </p:txBody>
      </p:sp>
      <p:grpSp>
        <p:nvGrpSpPr>
          <p:cNvPr id="240" name="Google Shape;240;p29"/>
          <p:cNvGrpSpPr/>
          <p:nvPr/>
        </p:nvGrpSpPr>
        <p:grpSpPr>
          <a:xfrm>
            <a:off x="4663475" y="2819963"/>
            <a:ext cx="2022247" cy="1830359"/>
            <a:chOff x="5340111" y="3962056"/>
            <a:chExt cx="5827800" cy="2192309"/>
          </a:xfrm>
        </p:grpSpPr>
        <p:sp>
          <p:nvSpPr>
            <p:cNvPr id="241" name="Google Shape;241;p29"/>
            <p:cNvSpPr/>
            <p:nvPr/>
          </p:nvSpPr>
          <p:spPr>
            <a:xfrm>
              <a:off x="5340111" y="4145266"/>
              <a:ext cx="5827800" cy="2009100"/>
            </a:xfrm>
            <a:prstGeom prst="roundRect">
              <a:avLst>
                <a:gd name="adj" fmla="val 16667"/>
              </a:avLst>
            </a:prstGeom>
            <a:solidFill>
              <a:schemeClr val="lt1"/>
            </a:solidFill>
            <a:ln w="25400" cap="flat" cmpd="sng">
              <a:solidFill>
                <a:srgbClr val="6AA84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2" name="Google Shape;242;p29"/>
            <p:cNvSpPr/>
            <p:nvPr/>
          </p:nvSpPr>
          <p:spPr>
            <a:xfrm>
              <a:off x="6958842" y="3962056"/>
              <a:ext cx="2683200" cy="341400"/>
            </a:xfrm>
            <a:prstGeom prst="rect">
              <a:avLst/>
            </a:prstGeom>
            <a:solidFill>
              <a:srgbClr val="6AA84F"/>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Solutions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243" name="Google Shape;243;p29"/>
          <p:cNvSpPr txBox="1"/>
          <p:nvPr/>
        </p:nvSpPr>
        <p:spPr>
          <a:xfrm>
            <a:off x="4714104" y="3154427"/>
            <a:ext cx="1893300" cy="1195705"/>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SzPts val="800"/>
              <a:buChar char="●"/>
            </a:pPr>
            <a:r>
              <a:rPr lang="en-US" sz="800">
                <a:latin typeface="Roboto" panose="02000000000000000000"/>
                <a:ea typeface="Roboto" panose="02000000000000000000"/>
                <a:cs typeface="Roboto" panose="02000000000000000000"/>
                <a:sym typeface="Roboto" panose="02000000000000000000"/>
              </a:rPr>
              <a:t>QR Order &amp; Pay</a:t>
            </a:r>
            <a:endParaRPr sz="1100"/>
          </a:p>
          <a:p>
            <a:pPr marL="127000" marR="0" lvl="0" indent="-127000" algn="l" rtl="0">
              <a:lnSpc>
                <a:spcPct val="115000"/>
              </a:lnSpc>
              <a:spcBef>
                <a:spcPts val="0"/>
              </a:spcBef>
              <a:spcAft>
                <a:spcPts val="0"/>
              </a:spcAft>
              <a:buSzPts val="800"/>
              <a:buChar char="●"/>
            </a:pPr>
            <a:r>
              <a:rPr lang="en-US" sz="800" i="0" u="none" strike="noStrike" cap="none">
                <a:latin typeface="Roboto" panose="02000000000000000000"/>
                <a:ea typeface="Roboto" panose="02000000000000000000"/>
                <a:cs typeface="Roboto" panose="02000000000000000000"/>
                <a:sym typeface="Roboto" panose="02000000000000000000"/>
              </a:rPr>
              <a:t>Queue number auto generated (BO).</a:t>
            </a:r>
            <a:endParaRPr sz="1100"/>
          </a:p>
          <a:p>
            <a:pPr marL="127000" marR="0" lvl="0" indent="-127000" algn="l" rtl="0">
              <a:lnSpc>
                <a:spcPct val="115000"/>
              </a:lnSpc>
              <a:spcBef>
                <a:spcPts val="0"/>
              </a:spcBef>
              <a:spcAft>
                <a:spcPts val="0"/>
              </a:spcAft>
              <a:buSzPts val="800"/>
              <a:buChar char="●"/>
            </a:pPr>
            <a:r>
              <a:rPr lang="en-US" sz="800" i="0" u="none" strike="noStrike" cap="none">
                <a:latin typeface="Roboto" panose="02000000000000000000"/>
                <a:ea typeface="Roboto" panose="02000000000000000000"/>
                <a:cs typeface="Roboto" panose="02000000000000000000"/>
                <a:sym typeface="Roboto" panose="02000000000000000000"/>
              </a:rPr>
              <a:t>Beep Delivery.   </a:t>
            </a:r>
            <a:endParaRPr sz="800" i="0" u="none" strike="noStrike" cap="none">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Font typeface="Roboto" panose="02000000000000000000"/>
              <a:buChar char="●"/>
            </a:pPr>
            <a:r>
              <a:rPr lang="en-US" sz="800">
                <a:latin typeface="Roboto" panose="02000000000000000000"/>
                <a:ea typeface="Roboto" panose="02000000000000000000"/>
                <a:cs typeface="Roboto" panose="02000000000000000000"/>
                <a:sym typeface="Roboto" panose="02000000000000000000"/>
              </a:rPr>
              <a:t>Recommended POS: </a:t>
            </a:r>
            <a:br>
              <a:rPr lang="en-US" sz="800">
                <a:latin typeface="Roboto" panose="02000000000000000000"/>
                <a:ea typeface="Roboto" panose="02000000000000000000"/>
                <a:cs typeface="Roboto" panose="02000000000000000000"/>
                <a:sym typeface="Roboto" panose="02000000000000000000"/>
              </a:rPr>
            </a:br>
            <a:r>
              <a:rPr lang="en-US" sz="800">
                <a:solidFill>
                  <a:schemeClr val="dk2"/>
                </a:solidFill>
                <a:latin typeface="Roboto" panose="02000000000000000000"/>
                <a:ea typeface="Roboto" panose="02000000000000000000"/>
                <a:cs typeface="Roboto" panose="02000000000000000000"/>
                <a:sym typeface="Roboto" panose="02000000000000000000"/>
              </a:rPr>
              <a:t>iMin Falcon 1 | Sunmi D</a:t>
            </a:r>
            <a:r>
              <a:rPr lang="en-US" altLang="zh-CN" sz="800">
                <a:solidFill>
                  <a:schemeClr val="dk2"/>
                </a:solidFill>
                <a:latin typeface="Roboto" panose="02000000000000000000"/>
                <a:ea typeface="Roboto" panose="02000000000000000000"/>
                <a:cs typeface="Roboto" panose="02000000000000000000"/>
                <a:sym typeface="Roboto" panose="02000000000000000000"/>
              </a:rPr>
              <a:t>3/</a:t>
            </a:r>
            <a:r>
              <a:rPr lang="en-US" sz="800">
                <a:solidFill>
                  <a:schemeClr val="dk2"/>
                </a:solidFill>
                <a:latin typeface="Roboto" panose="02000000000000000000"/>
                <a:ea typeface="Roboto" panose="02000000000000000000"/>
                <a:cs typeface="Roboto" panose="02000000000000000000"/>
                <a:sym typeface="Roboto" panose="02000000000000000000"/>
              </a:rPr>
              <a:t>| iPad </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Font typeface="Roboto" panose="02000000000000000000"/>
              <a:buChar char="●"/>
            </a:pPr>
            <a:r>
              <a:rPr lang="en-US" sz="800">
                <a:latin typeface="Roboto" panose="02000000000000000000"/>
                <a:ea typeface="Roboto" panose="02000000000000000000"/>
                <a:cs typeface="Roboto" panose="02000000000000000000"/>
                <a:sym typeface="Roboto" panose="02000000000000000000"/>
              </a:rPr>
              <a:t>Supplementary Devices : </a:t>
            </a:r>
            <a:br>
              <a:rPr lang="en-US" sz="800">
                <a:latin typeface="Roboto" panose="02000000000000000000"/>
                <a:ea typeface="Roboto" panose="02000000000000000000"/>
                <a:cs typeface="Roboto" panose="02000000000000000000"/>
                <a:sym typeface="Roboto" panose="02000000000000000000"/>
              </a:rPr>
            </a:br>
            <a:r>
              <a:rPr lang="en-US" sz="800">
                <a:solidFill>
                  <a:schemeClr val="dk2"/>
                </a:solidFill>
                <a:latin typeface="Roboto" panose="02000000000000000000"/>
                <a:ea typeface="Roboto" panose="02000000000000000000"/>
                <a:cs typeface="Roboto" panose="02000000000000000000"/>
                <a:sym typeface="Roboto" panose="02000000000000000000"/>
              </a:rPr>
              <a:t>Cash Drawer, External Printers, Router</a:t>
            </a:r>
            <a:r>
              <a:rPr lang="en-US" sz="800">
                <a:latin typeface="Roboto" panose="02000000000000000000"/>
                <a:ea typeface="Roboto" panose="02000000000000000000"/>
                <a:cs typeface="Roboto" panose="02000000000000000000"/>
                <a:sym typeface="Roboto" panose="02000000000000000000"/>
              </a:rPr>
              <a:t> </a:t>
            </a:r>
            <a:endParaRPr sz="800">
              <a:latin typeface="Roboto" panose="02000000000000000000"/>
              <a:ea typeface="Roboto" panose="02000000000000000000"/>
              <a:cs typeface="Roboto" panose="02000000000000000000"/>
              <a:sym typeface="Roboto" panose="02000000000000000000"/>
            </a:endParaRPr>
          </a:p>
        </p:txBody>
      </p:sp>
      <p:pic>
        <p:nvPicPr>
          <p:cNvPr id="244" name="Google Shape;244;p29"/>
          <p:cNvPicPr preferRelativeResize="0"/>
          <p:nvPr/>
        </p:nvPicPr>
        <p:blipFill rotWithShape="1">
          <a:blip r:embed="rId3"/>
          <a:srcRect/>
          <a:stretch>
            <a:fillRect/>
          </a:stretch>
        </p:blipFill>
        <p:spPr>
          <a:xfrm>
            <a:off x="7062100" y="1091176"/>
            <a:ext cx="1063075" cy="875975"/>
          </a:xfrm>
          <a:prstGeom prst="rect">
            <a:avLst/>
          </a:prstGeom>
          <a:noFill/>
          <a:ln w="9525" cap="flat" cmpd="sng">
            <a:solidFill>
              <a:srgbClr val="EFEFEF"/>
            </a:solidFill>
            <a:prstDash val="solid"/>
            <a:round/>
            <a:headEnd type="none" w="sm" len="sm"/>
            <a:tailEnd type="none" w="sm" len="sm"/>
          </a:ln>
        </p:spPr>
      </p:pic>
      <p:pic>
        <p:nvPicPr>
          <p:cNvPr id="245" name="Google Shape;245;p29"/>
          <p:cNvPicPr preferRelativeResize="0"/>
          <p:nvPr/>
        </p:nvPicPr>
        <p:blipFill>
          <a:blip r:embed="rId4"/>
          <a:stretch>
            <a:fillRect/>
          </a:stretch>
        </p:blipFill>
        <p:spPr>
          <a:xfrm>
            <a:off x="7062100" y="2298199"/>
            <a:ext cx="1063076" cy="1016933"/>
          </a:xfrm>
          <a:prstGeom prst="rect">
            <a:avLst/>
          </a:prstGeom>
          <a:noFill/>
          <a:ln w="9525" cap="flat" cmpd="sng">
            <a:solidFill>
              <a:srgbClr val="EFEFEF"/>
            </a:solidFill>
            <a:prstDash val="solid"/>
            <a:round/>
            <a:headEnd type="none" w="sm" len="sm"/>
            <a:tailEnd type="none" w="sm" len="sm"/>
          </a:ln>
        </p:spPr>
      </p:pic>
      <p:pic>
        <p:nvPicPr>
          <p:cNvPr id="246" name="Google Shape;246;p29"/>
          <p:cNvPicPr preferRelativeResize="0"/>
          <p:nvPr/>
        </p:nvPicPr>
        <p:blipFill>
          <a:blip r:embed="rId5"/>
          <a:stretch>
            <a:fillRect/>
          </a:stretch>
        </p:blipFill>
        <p:spPr>
          <a:xfrm>
            <a:off x="7062100" y="3533725"/>
            <a:ext cx="1063076" cy="970808"/>
          </a:xfrm>
          <a:prstGeom prst="rect">
            <a:avLst/>
          </a:prstGeom>
          <a:noFill/>
          <a:ln w="9525" cap="flat" cmpd="sng">
            <a:solidFill>
              <a:srgbClr val="EFEFEF"/>
            </a:solidFill>
            <a:prstDash val="solid"/>
            <a:round/>
            <a:headEnd type="none" w="sm" len="sm"/>
            <a:tailEnd type="none" w="sm" len="sm"/>
          </a:ln>
        </p:spPr>
      </p:pic>
      <p:pic>
        <p:nvPicPr>
          <p:cNvPr id="247" name="Google Shape;247;p29" descr="Image"/>
          <p:cNvPicPr preferRelativeResize="0"/>
          <p:nvPr/>
        </p:nvPicPr>
        <p:blipFill rotWithShape="1">
          <a:blip r:embed="rId6"/>
          <a:srcRect/>
          <a:stretch>
            <a:fillRect/>
          </a:stretch>
        </p:blipFill>
        <p:spPr>
          <a:xfrm>
            <a:off x="8171700" y="1383825"/>
            <a:ext cx="382950" cy="254475"/>
          </a:xfrm>
          <a:prstGeom prst="rect">
            <a:avLst/>
          </a:prstGeom>
          <a:noFill/>
          <a:ln>
            <a:noFill/>
          </a:ln>
        </p:spPr>
      </p:pic>
      <p:pic>
        <p:nvPicPr>
          <p:cNvPr id="248" name="Google Shape;248;p29" descr="Image"/>
          <p:cNvPicPr preferRelativeResize="0"/>
          <p:nvPr/>
        </p:nvPicPr>
        <p:blipFill rotWithShape="1">
          <a:blip r:embed="rId7"/>
          <a:srcRect/>
          <a:stretch>
            <a:fillRect/>
          </a:stretch>
        </p:blipFill>
        <p:spPr>
          <a:xfrm>
            <a:off x="8171699" y="3910389"/>
            <a:ext cx="382950" cy="263598"/>
          </a:xfrm>
          <a:prstGeom prst="rect">
            <a:avLst/>
          </a:prstGeom>
          <a:noFill/>
          <a:ln>
            <a:noFill/>
          </a:ln>
        </p:spPr>
      </p:pic>
      <p:pic>
        <p:nvPicPr>
          <p:cNvPr id="249" name="Google Shape;249;p29" descr="Image"/>
          <p:cNvPicPr preferRelativeResize="0"/>
          <p:nvPr/>
        </p:nvPicPr>
        <p:blipFill rotWithShape="1">
          <a:blip r:embed="rId8"/>
          <a:srcRect/>
          <a:stretch>
            <a:fillRect/>
          </a:stretch>
        </p:blipFill>
        <p:spPr>
          <a:xfrm>
            <a:off x="8171699" y="2679429"/>
            <a:ext cx="382950" cy="254480"/>
          </a:xfrm>
          <a:prstGeom prst="rect">
            <a:avLst/>
          </a:prstGeom>
          <a:noFill/>
          <a:ln>
            <a:noFill/>
          </a:ln>
        </p:spPr>
      </p:pic>
      <p:sp>
        <p:nvSpPr>
          <p:cNvPr id="250" name="Google Shape;250;p29"/>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54" name="Shape 254"/>
        <p:cNvGrpSpPr/>
        <p:nvPr/>
      </p:nvGrpSpPr>
      <p:grpSpPr>
        <a:xfrm>
          <a:off x="0" y="0"/>
          <a:ext cx="0" cy="0"/>
          <a:chOff x="0" y="0"/>
          <a:chExt cx="0" cy="0"/>
        </a:xfrm>
      </p:grpSpPr>
      <p:grpSp>
        <p:nvGrpSpPr>
          <p:cNvPr id="255" name="Google Shape;255;p30"/>
          <p:cNvGrpSpPr/>
          <p:nvPr/>
        </p:nvGrpSpPr>
        <p:grpSpPr>
          <a:xfrm>
            <a:off x="4663495" y="1091184"/>
            <a:ext cx="2022136" cy="1315569"/>
            <a:chOff x="8601062" y="1256813"/>
            <a:chExt cx="2397600" cy="2456252"/>
          </a:xfrm>
        </p:grpSpPr>
        <p:sp>
          <p:nvSpPr>
            <p:cNvPr id="256" name="Google Shape;256;p30"/>
            <p:cNvSpPr/>
            <p:nvPr/>
          </p:nvSpPr>
          <p:spPr>
            <a:xfrm>
              <a:off x="8601062" y="1452266"/>
              <a:ext cx="2397600" cy="2260800"/>
            </a:xfrm>
            <a:prstGeom prst="roundRect">
              <a:avLst>
                <a:gd name="adj" fmla="val 16667"/>
              </a:avLst>
            </a:prstGeom>
            <a:noFill/>
            <a:ln w="25400" cap="flat" cmpd="sng">
              <a:solidFill>
                <a:srgbClr val="CC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7" name="Google Shape;257;p30"/>
            <p:cNvSpPr/>
            <p:nvPr/>
          </p:nvSpPr>
          <p:spPr>
            <a:xfrm>
              <a:off x="9173919" y="1256813"/>
              <a:ext cx="1251000" cy="440700"/>
            </a:xfrm>
            <a:prstGeom prst="rect">
              <a:avLst/>
            </a:prstGeom>
            <a:solidFill>
              <a:srgbClr val="CC0000"/>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Pain Points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258" name="Google Shape;258;p30"/>
          <p:cNvSpPr txBox="1"/>
          <p:nvPr/>
        </p:nvSpPr>
        <p:spPr>
          <a:xfrm>
            <a:off x="-2" y="4824125"/>
            <a:ext cx="9589500" cy="382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067"/>
              <a:buFont typeface="Arial" panose="020B0604020202020204"/>
              <a:buNone/>
            </a:pPr>
            <a:r>
              <a:rPr lang="en-US" sz="800" b="1">
                <a:solidFill>
                  <a:srgbClr val="666666"/>
                </a:solidFill>
                <a:latin typeface="Roboto" panose="02000000000000000000"/>
                <a:ea typeface="Roboto" panose="02000000000000000000"/>
                <a:cs typeface="Roboto" panose="02000000000000000000"/>
                <a:sym typeface="Roboto" panose="02000000000000000000"/>
              </a:rPr>
              <a:t>POS = Point of Sales | BO = BackOffice | QR = Quick Response</a:t>
            </a:r>
            <a:endParaRPr sz="800" b="0" i="0" u="none" strike="noStrike" cap="none">
              <a:solidFill>
                <a:srgbClr val="666666"/>
              </a:solidFill>
              <a:latin typeface="Roboto" panose="02000000000000000000"/>
              <a:ea typeface="Roboto" panose="02000000000000000000"/>
              <a:cs typeface="Roboto" panose="02000000000000000000"/>
              <a:sym typeface="Roboto" panose="02000000000000000000"/>
            </a:endParaRPr>
          </a:p>
        </p:txBody>
      </p:sp>
      <p:sp>
        <p:nvSpPr>
          <p:cNvPr id="259" name="Google Shape;259;p30"/>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 name="Google Shape;260;p30"/>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Food &amp; Beverage (F&amp;B): Profiling</a:t>
            </a:r>
            <a:endParaRPr sz="2000" b="1" i="0" u="none" strike="noStrike" cap="none">
              <a:solidFill>
                <a:srgbClr val="FF9419"/>
              </a:solidFill>
              <a:latin typeface="Signika"/>
              <a:ea typeface="Signika"/>
              <a:cs typeface="Signika"/>
              <a:sym typeface="Signika"/>
            </a:endParaRPr>
          </a:p>
        </p:txBody>
      </p:sp>
      <p:pic>
        <p:nvPicPr>
          <p:cNvPr id="261" name="Google Shape;261;p30"/>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262" name="Google Shape;262;p30"/>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263" name="Google Shape;263;p30"/>
          <p:cNvSpPr txBox="1"/>
          <p:nvPr/>
        </p:nvSpPr>
        <p:spPr>
          <a:xfrm>
            <a:off x="438912" y="1447655"/>
            <a:ext cx="3716700" cy="1940400"/>
          </a:xfrm>
          <a:prstGeom prst="rect">
            <a:avLst/>
          </a:prstGeom>
          <a:noFill/>
          <a:ln>
            <a:noFill/>
          </a:ln>
        </p:spPr>
        <p:txBody>
          <a:bodyPr spcFirstLastPara="1" wrap="square" lIns="68575" tIns="68575" rIns="68575" bIns="68575" anchor="t" anchorCtr="0">
            <a:noAutofit/>
          </a:bodyPr>
          <a:lstStyle/>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Cafe is a type of restaurant which typically serves coffee &amp; tea, in addition to light refreshments such as baked goods or snacks.</a:t>
            </a:r>
            <a:endParaRPr sz="1000">
              <a:latin typeface="Roboto" panose="02000000000000000000"/>
              <a:ea typeface="Roboto" panose="02000000000000000000"/>
              <a:cs typeface="Roboto" panose="02000000000000000000"/>
              <a:sym typeface="Roboto" panose="02000000000000000000"/>
            </a:endParaRPr>
          </a:p>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Customers would usually need to order at counter / at the table &amp; be seated to get their food or drinks served.</a:t>
            </a:r>
            <a:endParaRPr sz="1000">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b="1">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r>
              <a:rPr lang="en-US" sz="1000" b="1">
                <a:latin typeface="Roboto" panose="02000000000000000000"/>
                <a:ea typeface="Roboto" panose="02000000000000000000"/>
                <a:cs typeface="Roboto" panose="02000000000000000000"/>
                <a:sym typeface="Roboto" panose="02000000000000000000"/>
              </a:rPr>
              <a:t>Scenario / Example:</a:t>
            </a:r>
            <a:endParaRPr sz="1000" b="1">
              <a:latin typeface="Roboto" panose="02000000000000000000"/>
              <a:ea typeface="Roboto" panose="02000000000000000000"/>
              <a:cs typeface="Roboto" panose="02000000000000000000"/>
              <a:sym typeface="Roboto" panose="02000000000000000000"/>
            </a:endParaRPr>
          </a:p>
          <a:p>
            <a:pPr marL="0" lvl="0" indent="0" algn="just" rtl="0">
              <a:lnSpc>
                <a:spcPct val="140000"/>
              </a:lnSpc>
              <a:spcBef>
                <a:spcPts val="0"/>
              </a:spcBef>
              <a:spcAft>
                <a:spcPts val="0"/>
              </a:spcAft>
              <a:buNone/>
            </a:pPr>
            <a:r>
              <a:rPr lang="en-US" sz="1000">
                <a:solidFill>
                  <a:schemeClr val="dk1"/>
                </a:solidFill>
                <a:latin typeface="Roboto" panose="02000000000000000000"/>
                <a:ea typeface="Roboto" panose="02000000000000000000"/>
                <a:cs typeface="Roboto" panose="02000000000000000000"/>
                <a:sym typeface="Roboto" panose="02000000000000000000"/>
              </a:rPr>
              <a:t>The cafe has 12 tables with 3 staff. Each staff member handles the kitchen, cashier, and the customers' orders. Customers need to wait for at least 30 minutes for their food, and the staff can only engage a little with the customers when it is full house.</a:t>
            </a:r>
            <a:endParaRPr sz="1000">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a:latin typeface="Roboto" panose="02000000000000000000"/>
              <a:ea typeface="Roboto" panose="02000000000000000000"/>
              <a:cs typeface="Roboto" panose="02000000000000000000"/>
              <a:sym typeface="Roboto" panose="02000000000000000000"/>
            </a:endParaRPr>
          </a:p>
        </p:txBody>
      </p:sp>
      <p:sp>
        <p:nvSpPr>
          <p:cNvPr id="264" name="Google Shape;264;p30"/>
          <p:cNvSpPr/>
          <p:nvPr/>
        </p:nvSpPr>
        <p:spPr>
          <a:xfrm>
            <a:off x="482662" y="1097280"/>
            <a:ext cx="3716700" cy="258600"/>
          </a:xfrm>
          <a:prstGeom prst="rect">
            <a:avLst/>
          </a:prstGeom>
          <a:solidFill>
            <a:srgbClr val="E69138"/>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a:latin typeface="Roboto" panose="02000000000000000000"/>
                <a:ea typeface="Roboto" panose="02000000000000000000"/>
                <a:cs typeface="Roboto" panose="02000000000000000000"/>
                <a:sym typeface="Roboto" panose="02000000000000000000"/>
              </a:rPr>
              <a:t>What is a “Cafe”?</a:t>
            </a:r>
            <a:endParaRPr sz="1200" b="1"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265" name="Google Shape;265;p30"/>
          <p:cNvGrpSpPr/>
          <p:nvPr/>
        </p:nvGrpSpPr>
        <p:grpSpPr>
          <a:xfrm>
            <a:off x="4663470" y="2758370"/>
            <a:ext cx="2022247" cy="1793908"/>
            <a:chOff x="5340096" y="3962056"/>
            <a:chExt cx="5827800" cy="2072924"/>
          </a:xfrm>
        </p:grpSpPr>
        <p:sp>
          <p:nvSpPr>
            <p:cNvPr id="266" name="Google Shape;266;p30"/>
            <p:cNvSpPr/>
            <p:nvPr/>
          </p:nvSpPr>
          <p:spPr>
            <a:xfrm>
              <a:off x="5340096" y="4145280"/>
              <a:ext cx="5827800" cy="1889700"/>
            </a:xfrm>
            <a:prstGeom prst="roundRect">
              <a:avLst>
                <a:gd name="adj" fmla="val 16667"/>
              </a:avLst>
            </a:prstGeom>
            <a:solidFill>
              <a:schemeClr val="lt1"/>
            </a:solidFill>
            <a:ln w="25400" cap="flat" cmpd="sng">
              <a:solidFill>
                <a:srgbClr val="6AA84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7" name="Google Shape;267;p30"/>
            <p:cNvSpPr/>
            <p:nvPr/>
          </p:nvSpPr>
          <p:spPr>
            <a:xfrm>
              <a:off x="6958842" y="3962056"/>
              <a:ext cx="2683200" cy="341400"/>
            </a:xfrm>
            <a:prstGeom prst="rect">
              <a:avLst/>
            </a:prstGeom>
            <a:solidFill>
              <a:srgbClr val="6AA84F"/>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Solutions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268" name="Google Shape;268;p30"/>
          <p:cNvSpPr txBox="1"/>
          <p:nvPr/>
        </p:nvSpPr>
        <p:spPr>
          <a:xfrm>
            <a:off x="4959654" y="1431498"/>
            <a:ext cx="1466400" cy="475500"/>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Fewer staff.</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Customer management.</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Long waiting period.</a:t>
            </a:r>
            <a:endParaRPr sz="800">
              <a:latin typeface="Roboto" panose="02000000000000000000"/>
              <a:ea typeface="Roboto" panose="02000000000000000000"/>
              <a:cs typeface="Roboto" panose="02000000000000000000"/>
              <a:sym typeface="Roboto" panose="02000000000000000000"/>
            </a:endParaRPr>
          </a:p>
        </p:txBody>
      </p:sp>
      <p:sp>
        <p:nvSpPr>
          <p:cNvPr id="269" name="Google Shape;269;p30"/>
          <p:cNvSpPr txBox="1"/>
          <p:nvPr/>
        </p:nvSpPr>
        <p:spPr>
          <a:xfrm>
            <a:off x="4767118" y="3138885"/>
            <a:ext cx="1814100" cy="1477645"/>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SzPts val="800"/>
              <a:buChar char="●"/>
            </a:pPr>
            <a:r>
              <a:rPr lang="en-US" altLang="zh-CN" sz="800">
                <a:solidFill>
                  <a:srgbClr val="000000"/>
                </a:solidFill>
                <a:latin typeface="Roboto" panose="02000000000000000000" charset="0"/>
                <a:ea typeface="Roboto" panose="02000000000000000000" charset="0"/>
                <a:cs typeface="Roboto" panose="02000000000000000000" charset="0"/>
              </a:rPr>
              <a:t>QR Order </a:t>
            </a:r>
            <a:r>
              <a:rPr lang="zh-CN" altLang="en-US" sz="800">
                <a:solidFill>
                  <a:srgbClr val="000000"/>
                </a:solidFill>
                <a:latin typeface="Roboto" panose="02000000000000000000" charset="0"/>
                <a:ea typeface="Roboto" panose="02000000000000000000" charset="0"/>
                <a:cs typeface="Roboto" panose="02000000000000000000" charset="0"/>
              </a:rPr>
              <a:t>&amp;</a:t>
            </a:r>
            <a:r>
              <a:rPr lang="en-US" altLang="zh-CN" sz="800">
                <a:solidFill>
                  <a:srgbClr val="000000"/>
                </a:solidFill>
                <a:latin typeface="Roboto" panose="02000000000000000000" charset="0"/>
                <a:ea typeface="Roboto" panose="02000000000000000000" charset="0"/>
                <a:cs typeface="Roboto" panose="02000000000000000000" charset="0"/>
              </a:rPr>
              <a:t> Pay </a:t>
            </a:r>
            <a:endParaRPr lang="en-US" altLang="zh-CN" sz="800">
              <a:solidFill>
                <a:srgbClr val="000000"/>
              </a:solidFill>
              <a:latin typeface="Roboto" panose="02000000000000000000" charset="0"/>
              <a:ea typeface="Roboto" panose="02000000000000000000" charset="0"/>
              <a:cs typeface="Roboto" panose="02000000000000000000" charset="0"/>
            </a:endParaRPr>
          </a:p>
          <a:p>
            <a:pPr marL="127000" marR="0" lvl="0" indent="-127000" algn="l" rtl="0">
              <a:lnSpc>
                <a:spcPct val="115000"/>
              </a:lnSpc>
              <a:spcBef>
                <a:spcPts val="0"/>
              </a:spcBef>
              <a:spcAft>
                <a:spcPts val="0"/>
              </a:spcAft>
              <a:buSzPts val="800"/>
              <a:buChar char="●"/>
            </a:pPr>
            <a:r>
              <a:rPr lang="en-US" altLang="zh-CN" sz="800">
                <a:solidFill>
                  <a:srgbClr val="000000"/>
                </a:solidFill>
                <a:latin typeface="Roboto" panose="02000000000000000000" charset="0"/>
                <a:ea typeface="Roboto" panose="02000000000000000000" charset="0"/>
                <a:cs typeface="Roboto" panose="02000000000000000000" charset="0"/>
              </a:rPr>
              <a:t>Membership</a:t>
            </a:r>
            <a:endParaRPr lang="en-US" altLang="zh-CN" sz="800">
              <a:solidFill>
                <a:srgbClr val="000000"/>
              </a:solidFill>
              <a:latin typeface="Roboto" panose="02000000000000000000" charset="0"/>
              <a:ea typeface="Roboto" panose="02000000000000000000" charset="0"/>
              <a:cs typeface="Roboto" panose="02000000000000000000" charset="0"/>
            </a:endParaRPr>
          </a:p>
          <a:p>
            <a:pPr marL="127000" marR="0" lvl="0" indent="-127000" algn="l" rtl="0">
              <a:lnSpc>
                <a:spcPct val="115000"/>
              </a:lnSpc>
              <a:spcBef>
                <a:spcPts val="0"/>
              </a:spcBef>
              <a:spcAft>
                <a:spcPts val="0"/>
              </a:spcAft>
              <a:buSzPts val="800"/>
              <a:buChar char="●"/>
            </a:pPr>
            <a:r>
              <a:rPr lang="en-US" sz="800">
                <a:latin typeface="Roboto" panose="02000000000000000000"/>
                <a:ea typeface="Roboto" panose="02000000000000000000"/>
                <a:cs typeface="Roboto" panose="02000000000000000000"/>
                <a:sym typeface="Roboto" panose="02000000000000000000"/>
              </a:rPr>
              <a:t>Beep Delivery.</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Char char="●"/>
            </a:pPr>
            <a:r>
              <a:rPr lang="en-US" sz="800">
                <a:latin typeface="Roboto" panose="02000000000000000000"/>
                <a:ea typeface="Roboto" panose="02000000000000000000"/>
                <a:cs typeface="Roboto" panose="02000000000000000000"/>
                <a:sym typeface="Roboto" panose="02000000000000000000"/>
              </a:rPr>
              <a:t>Recommended </a:t>
            </a:r>
            <a:r>
              <a:rPr lang="en-US" sz="800">
                <a:latin typeface="Roboto" panose="02000000000000000000"/>
                <a:ea typeface="Roboto" panose="02000000000000000000"/>
                <a:cs typeface="Roboto" panose="02000000000000000000"/>
                <a:sym typeface="Roboto" panose="02000000000000000000"/>
              </a:rPr>
              <a:t>POS: </a:t>
            </a:r>
            <a:br>
              <a:rPr lang="en-US" sz="800">
                <a:latin typeface="Roboto" panose="02000000000000000000"/>
                <a:ea typeface="Roboto" panose="02000000000000000000"/>
                <a:cs typeface="Roboto" panose="02000000000000000000"/>
                <a:sym typeface="Roboto" panose="02000000000000000000"/>
              </a:rPr>
            </a:br>
            <a:r>
              <a:rPr lang="en-US" sz="800">
                <a:latin typeface="Roboto" panose="02000000000000000000"/>
                <a:ea typeface="Roboto" panose="02000000000000000000"/>
                <a:cs typeface="Roboto" panose="02000000000000000000"/>
                <a:sym typeface="Roboto" panose="02000000000000000000"/>
              </a:rPr>
              <a:t>iMin Falcon 1 | Sunmi D3/| iPad </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Char char="●"/>
            </a:pPr>
            <a:r>
              <a:rPr lang="en-US" sz="800">
                <a:latin typeface="Roboto" panose="02000000000000000000"/>
                <a:ea typeface="Roboto" panose="02000000000000000000"/>
                <a:cs typeface="Roboto" panose="02000000000000000000"/>
                <a:sym typeface="Roboto" panose="02000000000000000000"/>
              </a:rPr>
              <a:t>Supplementary Devices : </a:t>
            </a:r>
            <a:br>
              <a:rPr lang="en-US" sz="800">
                <a:latin typeface="Roboto" panose="02000000000000000000"/>
                <a:ea typeface="Roboto" panose="02000000000000000000"/>
                <a:cs typeface="Roboto" panose="02000000000000000000"/>
                <a:sym typeface="Roboto" panose="02000000000000000000"/>
              </a:rPr>
            </a:br>
            <a:r>
              <a:rPr lang="en-US" sz="800">
                <a:solidFill>
                  <a:schemeClr val="dk2"/>
                </a:solidFill>
                <a:latin typeface="Roboto" panose="02000000000000000000"/>
                <a:ea typeface="Roboto" panose="02000000000000000000"/>
                <a:cs typeface="Roboto" panose="02000000000000000000"/>
                <a:sym typeface="Roboto" panose="02000000000000000000"/>
              </a:rPr>
              <a:t>Cash Drawer, External Printers, Router, Bixolon Printer (if needed) </a:t>
            </a:r>
            <a:endParaRPr sz="800">
              <a:solidFill>
                <a:schemeClr val="dk2"/>
              </a:solidFill>
              <a:latin typeface="Roboto" panose="02000000000000000000"/>
              <a:ea typeface="Roboto" panose="02000000000000000000"/>
              <a:cs typeface="Roboto" panose="02000000000000000000"/>
              <a:sym typeface="Roboto" panose="02000000000000000000"/>
            </a:endParaRPr>
          </a:p>
        </p:txBody>
      </p:sp>
      <p:pic>
        <p:nvPicPr>
          <p:cNvPr id="270" name="Google Shape;270;p30"/>
          <p:cNvPicPr preferRelativeResize="0"/>
          <p:nvPr/>
        </p:nvPicPr>
        <p:blipFill rotWithShape="1">
          <a:blip r:embed="rId3"/>
          <a:srcRect t="10505" b="15200"/>
          <a:stretch>
            <a:fillRect/>
          </a:stretch>
        </p:blipFill>
        <p:spPr>
          <a:xfrm>
            <a:off x="7079368" y="1173471"/>
            <a:ext cx="1079553" cy="785771"/>
          </a:xfrm>
          <a:prstGeom prst="rect">
            <a:avLst/>
          </a:prstGeom>
          <a:noFill/>
          <a:ln>
            <a:noFill/>
          </a:ln>
        </p:spPr>
      </p:pic>
      <p:pic>
        <p:nvPicPr>
          <p:cNvPr id="271" name="Google Shape;271;p30"/>
          <p:cNvPicPr preferRelativeResize="0"/>
          <p:nvPr/>
        </p:nvPicPr>
        <p:blipFill>
          <a:blip r:embed="rId4"/>
          <a:stretch>
            <a:fillRect/>
          </a:stretch>
        </p:blipFill>
        <p:spPr>
          <a:xfrm>
            <a:off x="7079373" y="2215100"/>
            <a:ext cx="1079549" cy="920425"/>
          </a:xfrm>
          <a:prstGeom prst="rect">
            <a:avLst/>
          </a:prstGeom>
          <a:noFill/>
          <a:ln>
            <a:noFill/>
          </a:ln>
        </p:spPr>
      </p:pic>
      <p:pic>
        <p:nvPicPr>
          <p:cNvPr id="272" name="Google Shape;272;p30"/>
          <p:cNvPicPr preferRelativeResize="0"/>
          <p:nvPr/>
        </p:nvPicPr>
        <p:blipFill>
          <a:blip r:embed="rId5"/>
          <a:stretch>
            <a:fillRect/>
          </a:stretch>
        </p:blipFill>
        <p:spPr>
          <a:xfrm>
            <a:off x="7079373" y="3391375"/>
            <a:ext cx="1079550" cy="1081950"/>
          </a:xfrm>
          <a:prstGeom prst="rect">
            <a:avLst/>
          </a:prstGeom>
          <a:noFill/>
          <a:ln>
            <a:noFill/>
          </a:ln>
        </p:spPr>
      </p:pic>
      <p:pic>
        <p:nvPicPr>
          <p:cNvPr id="273" name="Google Shape;273;p30" descr="Image"/>
          <p:cNvPicPr preferRelativeResize="0"/>
          <p:nvPr/>
        </p:nvPicPr>
        <p:blipFill rotWithShape="1">
          <a:blip r:embed="rId6"/>
          <a:srcRect/>
          <a:stretch>
            <a:fillRect/>
          </a:stretch>
        </p:blipFill>
        <p:spPr>
          <a:xfrm>
            <a:off x="8191900" y="1437050"/>
            <a:ext cx="382950" cy="254475"/>
          </a:xfrm>
          <a:prstGeom prst="rect">
            <a:avLst/>
          </a:prstGeom>
          <a:noFill/>
          <a:ln>
            <a:noFill/>
          </a:ln>
        </p:spPr>
      </p:pic>
      <p:pic>
        <p:nvPicPr>
          <p:cNvPr id="274" name="Google Shape;274;p30" descr="Image"/>
          <p:cNvPicPr preferRelativeResize="0"/>
          <p:nvPr/>
        </p:nvPicPr>
        <p:blipFill rotWithShape="1">
          <a:blip r:embed="rId7"/>
          <a:srcRect/>
          <a:stretch>
            <a:fillRect/>
          </a:stretch>
        </p:blipFill>
        <p:spPr>
          <a:xfrm>
            <a:off x="8191899" y="3800539"/>
            <a:ext cx="382950" cy="263598"/>
          </a:xfrm>
          <a:prstGeom prst="rect">
            <a:avLst/>
          </a:prstGeom>
          <a:noFill/>
          <a:ln>
            <a:noFill/>
          </a:ln>
        </p:spPr>
      </p:pic>
      <p:pic>
        <p:nvPicPr>
          <p:cNvPr id="275" name="Google Shape;275;p30" descr="Image"/>
          <p:cNvPicPr preferRelativeResize="0"/>
          <p:nvPr/>
        </p:nvPicPr>
        <p:blipFill rotWithShape="1">
          <a:blip r:embed="rId8"/>
          <a:srcRect/>
          <a:stretch>
            <a:fillRect/>
          </a:stretch>
        </p:blipFill>
        <p:spPr>
          <a:xfrm>
            <a:off x="8191899" y="2548079"/>
            <a:ext cx="382950" cy="254480"/>
          </a:xfrm>
          <a:prstGeom prst="rect">
            <a:avLst/>
          </a:prstGeom>
          <a:noFill/>
          <a:ln>
            <a:noFill/>
          </a:ln>
        </p:spPr>
      </p:pic>
      <p:sp>
        <p:nvSpPr>
          <p:cNvPr id="276" name="Google Shape;276;p30"/>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80" name="Shape 280"/>
        <p:cNvGrpSpPr/>
        <p:nvPr/>
      </p:nvGrpSpPr>
      <p:grpSpPr>
        <a:xfrm>
          <a:off x="0" y="0"/>
          <a:ext cx="0" cy="0"/>
          <a:chOff x="0" y="0"/>
          <a:chExt cx="0" cy="0"/>
        </a:xfrm>
      </p:grpSpPr>
      <p:grpSp>
        <p:nvGrpSpPr>
          <p:cNvPr id="281" name="Google Shape;281;p31"/>
          <p:cNvGrpSpPr/>
          <p:nvPr/>
        </p:nvGrpSpPr>
        <p:grpSpPr>
          <a:xfrm>
            <a:off x="4663721" y="1091184"/>
            <a:ext cx="2022136" cy="1315569"/>
            <a:chOff x="8601062" y="1256813"/>
            <a:chExt cx="2397600" cy="2456252"/>
          </a:xfrm>
        </p:grpSpPr>
        <p:sp>
          <p:nvSpPr>
            <p:cNvPr id="282" name="Google Shape;282;p31"/>
            <p:cNvSpPr/>
            <p:nvPr/>
          </p:nvSpPr>
          <p:spPr>
            <a:xfrm>
              <a:off x="8601062" y="1452266"/>
              <a:ext cx="2397600" cy="2260800"/>
            </a:xfrm>
            <a:prstGeom prst="roundRect">
              <a:avLst>
                <a:gd name="adj" fmla="val 16667"/>
              </a:avLst>
            </a:prstGeom>
            <a:noFill/>
            <a:ln w="25400" cap="flat" cmpd="sng">
              <a:solidFill>
                <a:srgbClr val="CC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3" name="Google Shape;283;p31"/>
            <p:cNvSpPr/>
            <p:nvPr/>
          </p:nvSpPr>
          <p:spPr>
            <a:xfrm>
              <a:off x="9173919" y="1256813"/>
              <a:ext cx="1251000" cy="440700"/>
            </a:xfrm>
            <a:prstGeom prst="rect">
              <a:avLst/>
            </a:prstGeom>
            <a:solidFill>
              <a:srgbClr val="CC0000"/>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Pain Points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284" name="Google Shape;284;p31"/>
          <p:cNvSpPr txBox="1"/>
          <p:nvPr/>
        </p:nvSpPr>
        <p:spPr>
          <a:xfrm>
            <a:off x="-2" y="4824125"/>
            <a:ext cx="9589500" cy="382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067"/>
              <a:buFont typeface="Arial" panose="020B0604020202020204"/>
              <a:buNone/>
            </a:pPr>
            <a:r>
              <a:rPr lang="en-US" sz="800" b="1">
                <a:solidFill>
                  <a:srgbClr val="666666"/>
                </a:solidFill>
                <a:latin typeface="Roboto" panose="02000000000000000000"/>
                <a:ea typeface="Roboto" panose="02000000000000000000"/>
                <a:cs typeface="Roboto" panose="02000000000000000000"/>
                <a:sym typeface="Roboto" panose="02000000000000000000"/>
              </a:rPr>
              <a:t>POS = Point of Sales | BO = BackOffice | QR = Quick Response</a:t>
            </a:r>
            <a:endParaRPr sz="800" b="0" i="0" u="none" strike="noStrike" cap="none">
              <a:solidFill>
                <a:srgbClr val="666666"/>
              </a:solidFill>
              <a:latin typeface="Roboto" panose="02000000000000000000"/>
              <a:ea typeface="Roboto" panose="02000000000000000000"/>
              <a:cs typeface="Roboto" panose="02000000000000000000"/>
              <a:sym typeface="Roboto" panose="02000000000000000000"/>
            </a:endParaRPr>
          </a:p>
        </p:txBody>
      </p:sp>
      <p:sp>
        <p:nvSpPr>
          <p:cNvPr id="285" name="Google Shape;285;p31"/>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6" name="Google Shape;286;p31"/>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Food &amp; Beverage (F&amp;B): Profiling</a:t>
            </a:r>
            <a:endParaRPr sz="2000" b="1" i="0" u="none" strike="noStrike" cap="none">
              <a:solidFill>
                <a:srgbClr val="FF9419"/>
              </a:solidFill>
              <a:latin typeface="Signika"/>
              <a:ea typeface="Signika"/>
              <a:cs typeface="Signika"/>
              <a:sym typeface="Signika"/>
            </a:endParaRPr>
          </a:p>
        </p:txBody>
      </p:sp>
      <p:pic>
        <p:nvPicPr>
          <p:cNvPr id="287" name="Google Shape;287;p31"/>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288" name="Google Shape;288;p31"/>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grpSp>
        <p:nvGrpSpPr>
          <p:cNvPr id="289" name="Google Shape;289;p31"/>
          <p:cNvGrpSpPr/>
          <p:nvPr/>
        </p:nvGrpSpPr>
        <p:grpSpPr>
          <a:xfrm>
            <a:off x="4663470" y="2757644"/>
            <a:ext cx="2022247" cy="1776910"/>
            <a:chOff x="5340096" y="3962056"/>
            <a:chExt cx="5827800" cy="2072924"/>
          </a:xfrm>
        </p:grpSpPr>
        <p:sp>
          <p:nvSpPr>
            <p:cNvPr id="290" name="Google Shape;290;p31"/>
            <p:cNvSpPr/>
            <p:nvPr/>
          </p:nvSpPr>
          <p:spPr>
            <a:xfrm>
              <a:off x="5340096" y="4145280"/>
              <a:ext cx="5827800" cy="1889700"/>
            </a:xfrm>
            <a:prstGeom prst="roundRect">
              <a:avLst>
                <a:gd name="adj" fmla="val 16667"/>
              </a:avLst>
            </a:prstGeom>
            <a:solidFill>
              <a:schemeClr val="lt1"/>
            </a:solidFill>
            <a:ln w="25400" cap="flat" cmpd="sng">
              <a:solidFill>
                <a:srgbClr val="6AA84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1" name="Google Shape;291;p31"/>
            <p:cNvSpPr/>
            <p:nvPr/>
          </p:nvSpPr>
          <p:spPr>
            <a:xfrm>
              <a:off x="6958842" y="3962056"/>
              <a:ext cx="2683200" cy="341400"/>
            </a:xfrm>
            <a:prstGeom prst="rect">
              <a:avLst/>
            </a:prstGeom>
            <a:solidFill>
              <a:srgbClr val="6AA84F"/>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Solutions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292" name="Google Shape;292;p31"/>
          <p:cNvSpPr txBox="1"/>
          <p:nvPr/>
        </p:nvSpPr>
        <p:spPr>
          <a:xfrm>
            <a:off x="438912" y="1432080"/>
            <a:ext cx="3767100" cy="1995600"/>
          </a:xfrm>
          <a:prstGeom prst="rect">
            <a:avLst/>
          </a:prstGeom>
          <a:noFill/>
          <a:ln>
            <a:noFill/>
          </a:ln>
        </p:spPr>
        <p:txBody>
          <a:bodyPr spcFirstLastPara="1" wrap="square" lIns="68575" tIns="68575" rIns="68575" bIns="68575" anchor="t" anchorCtr="0">
            <a:noAutofit/>
          </a:bodyPr>
          <a:lstStyle/>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A restaurant is a place where usually customer service is vital to serve their customers. </a:t>
            </a:r>
            <a:endParaRPr sz="1000">
              <a:latin typeface="Roboto" panose="02000000000000000000"/>
              <a:ea typeface="Roboto" panose="02000000000000000000"/>
              <a:cs typeface="Roboto" panose="02000000000000000000"/>
              <a:sym typeface="Roboto" panose="02000000000000000000"/>
            </a:endParaRPr>
          </a:p>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Food &amp; drinks are usually served to you at your table by a waiter or waitress.</a:t>
            </a:r>
            <a:endParaRPr sz="1000">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b="1">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r>
              <a:rPr lang="en-US" sz="1000" b="1">
                <a:latin typeface="Roboto" panose="02000000000000000000"/>
                <a:ea typeface="Roboto" panose="02000000000000000000"/>
                <a:cs typeface="Roboto" panose="02000000000000000000"/>
                <a:sym typeface="Roboto" panose="02000000000000000000"/>
              </a:rPr>
              <a:t>Scenario / Example:</a:t>
            </a:r>
            <a:endParaRPr sz="1000" b="1">
              <a:latin typeface="Roboto" panose="02000000000000000000"/>
              <a:ea typeface="Roboto" panose="02000000000000000000"/>
              <a:cs typeface="Roboto" panose="02000000000000000000"/>
              <a:sym typeface="Roboto" panose="02000000000000000000"/>
            </a:endParaRPr>
          </a:p>
          <a:p>
            <a:pPr marL="0" lvl="0" indent="0" algn="just" rtl="0">
              <a:lnSpc>
                <a:spcPct val="140000"/>
              </a:lnSpc>
              <a:spcBef>
                <a:spcPts val="0"/>
              </a:spcBef>
              <a:spcAft>
                <a:spcPts val="0"/>
              </a:spcAft>
              <a:buNone/>
            </a:pPr>
            <a:r>
              <a:rPr lang="en-US" sz="1000">
                <a:solidFill>
                  <a:schemeClr val="dk1"/>
                </a:solidFill>
                <a:latin typeface="Roboto" panose="02000000000000000000"/>
                <a:ea typeface="Roboto" panose="02000000000000000000"/>
                <a:cs typeface="Roboto" panose="02000000000000000000"/>
                <a:sym typeface="Roboto" panose="02000000000000000000"/>
              </a:rPr>
              <a:t>The restaurant uses the traditional ordering method (writing with paper) and passes the order to the kitchen. Unfortunately, they encountered many wrong orders, and the food went to waste. Also, sometimes the staff tend to serve the food to the wrong table. </a:t>
            </a:r>
            <a:endParaRPr sz="1000">
              <a:solidFill>
                <a:schemeClr val="dk1"/>
              </a:solidFill>
              <a:latin typeface="Roboto" panose="02000000000000000000"/>
              <a:ea typeface="Roboto" panose="02000000000000000000"/>
              <a:cs typeface="Roboto" panose="02000000000000000000"/>
              <a:sym typeface="Roboto" panose="02000000000000000000"/>
            </a:endParaRPr>
          </a:p>
          <a:p>
            <a:pPr marL="0" lvl="0" indent="0" algn="just" rtl="0">
              <a:lnSpc>
                <a:spcPct val="140000"/>
              </a:lnSpc>
              <a:spcBef>
                <a:spcPts val="0"/>
              </a:spcBef>
              <a:spcAft>
                <a:spcPts val="0"/>
              </a:spcAft>
              <a:buNone/>
            </a:pPr>
            <a:endParaRPr sz="1000">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a:latin typeface="Roboto" panose="02000000000000000000"/>
              <a:ea typeface="Roboto" panose="02000000000000000000"/>
              <a:cs typeface="Roboto" panose="02000000000000000000"/>
              <a:sym typeface="Roboto" panose="02000000000000000000"/>
            </a:endParaRPr>
          </a:p>
        </p:txBody>
      </p:sp>
      <p:sp>
        <p:nvSpPr>
          <p:cNvPr id="293" name="Google Shape;293;p31"/>
          <p:cNvSpPr/>
          <p:nvPr/>
        </p:nvSpPr>
        <p:spPr>
          <a:xfrm>
            <a:off x="485737" y="1097280"/>
            <a:ext cx="3716700" cy="258600"/>
          </a:xfrm>
          <a:prstGeom prst="rect">
            <a:avLst/>
          </a:prstGeom>
          <a:solidFill>
            <a:srgbClr val="E69138"/>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a:latin typeface="Roboto" panose="02000000000000000000"/>
                <a:ea typeface="Roboto" panose="02000000000000000000"/>
                <a:cs typeface="Roboto" panose="02000000000000000000"/>
                <a:sym typeface="Roboto" panose="02000000000000000000"/>
              </a:rPr>
              <a:t>What is a “Restaurant”?</a:t>
            </a:r>
            <a:endParaRPr sz="1200" b="1"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294" name="Google Shape;294;p31"/>
          <p:cNvSpPr txBox="1"/>
          <p:nvPr/>
        </p:nvSpPr>
        <p:spPr>
          <a:xfrm>
            <a:off x="4941579" y="1456960"/>
            <a:ext cx="1466400" cy="617100"/>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Customer management.</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Human error.</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Inventory management.</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Food wastage.</a:t>
            </a:r>
            <a:endParaRPr sz="800">
              <a:latin typeface="Roboto" panose="02000000000000000000"/>
              <a:ea typeface="Roboto" panose="02000000000000000000"/>
              <a:cs typeface="Roboto" panose="02000000000000000000"/>
              <a:sym typeface="Roboto" panose="02000000000000000000"/>
            </a:endParaRPr>
          </a:p>
        </p:txBody>
      </p:sp>
      <p:sp>
        <p:nvSpPr>
          <p:cNvPr id="295" name="Google Shape;295;p31"/>
          <p:cNvSpPr txBox="1"/>
          <p:nvPr/>
        </p:nvSpPr>
        <p:spPr>
          <a:xfrm>
            <a:off x="4732618" y="3133435"/>
            <a:ext cx="1884300" cy="1336675"/>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SzPts val="800"/>
              <a:buChar char="●"/>
            </a:pPr>
            <a:r>
              <a:rPr sz="800">
                <a:solidFill>
                  <a:schemeClr val="dk2"/>
                </a:solidFill>
                <a:latin typeface="Roboto" panose="02000000000000000000"/>
                <a:ea typeface="Roboto" panose="02000000000000000000"/>
                <a:cs typeface="Roboto" panose="02000000000000000000"/>
                <a:sym typeface="Roboto" panose="02000000000000000000"/>
              </a:rPr>
              <a:t>QR Order &amp; Pay </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Char char="●"/>
            </a:pPr>
            <a:r>
              <a:rPr sz="800">
                <a:solidFill>
                  <a:schemeClr val="dk2"/>
                </a:solidFill>
                <a:latin typeface="Roboto" panose="02000000000000000000"/>
                <a:ea typeface="Roboto" panose="02000000000000000000"/>
                <a:cs typeface="Roboto" panose="02000000000000000000"/>
                <a:sym typeface="Roboto" panose="02000000000000000000"/>
              </a:rPr>
              <a:t>Membership</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Char char="●"/>
            </a:pPr>
            <a:r>
              <a:rPr sz="800">
                <a:solidFill>
                  <a:schemeClr val="dk2"/>
                </a:solidFill>
                <a:latin typeface="Roboto" panose="02000000000000000000"/>
                <a:ea typeface="Roboto" panose="02000000000000000000"/>
                <a:cs typeface="Roboto" panose="02000000000000000000"/>
                <a:sym typeface="Roboto" panose="02000000000000000000"/>
              </a:rPr>
              <a:t>Beep Delivery.</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Char char="●"/>
            </a:pPr>
            <a:r>
              <a:rPr sz="800">
                <a:solidFill>
                  <a:schemeClr val="dk2"/>
                </a:solidFill>
                <a:latin typeface="Roboto" panose="02000000000000000000"/>
                <a:ea typeface="Roboto" panose="02000000000000000000"/>
                <a:cs typeface="Roboto" panose="02000000000000000000"/>
                <a:sym typeface="Roboto" panose="02000000000000000000"/>
              </a:rPr>
              <a:t>Recommended POS: </a:t>
            </a:r>
            <a:br>
              <a:rPr sz="800">
                <a:solidFill>
                  <a:schemeClr val="dk2"/>
                </a:solidFill>
                <a:latin typeface="Roboto" panose="02000000000000000000"/>
                <a:ea typeface="Roboto" panose="02000000000000000000"/>
                <a:cs typeface="Roboto" panose="02000000000000000000"/>
                <a:sym typeface="Roboto" panose="02000000000000000000"/>
              </a:rPr>
            </a:br>
            <a:r>
              <a:rPr sz="800">
                <a:solidFill>
                  <a:schemeClr val="dk2"/>
                </a:solidFill>
                <a:latin typeface="Roboto" panose="02000000000000000000"/>
                <a:ea typeface="Roboto" panose="02000000000000000000"/>
                <a:cs typeface="Roboto" panose="02000000000000000000"/>
                <a:sym typeface="Roboto" panose="02000000000000000000"/>
              </a:rPr>
              <a:t>iMin Falcon 1 | Sunmi D3/| iPad </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SzPts val="800"/>
              <a:buChar char="●"/>
            </a:pPr>
            <a:r>
              <a:rPr sz="800">
                <a:solidFill>
                  <a:schemeClr val="dk2"/>
                </a:solidFill>
                <a:latin typeface="Roboto" panose="02000000000000000000"/>
                <a:ea typeface="Roboto" panose="02000000000000000000"/>
                <a:cs typeface="Roboto" panose="02000000000000000000"/>
                <a:sym typeface="Roboto" panose="02000000000000000000"/>
              </a:rPr>
              <a:t>Supplementary Devices : </a:t>
            </a:r>
            <a:br>
              <a:rPr sz="800">
                <a:solidFill>
                  <a:schemeClr val="dk2"/>
                </a:solidFill>
                <a:latin typeface="Roboto" panose="02000000000000000000"/>
                <a:ea typeface="Roboto" panose="02000000000000000000"/>
                <a:cs typeface="Roboto" panose="02000000000000000000"/>
                <a:sym typeface="Roboto" panose="02000000000000000000"/>
              </a:rPr>
            </a:br>
            <a:r>
              <a:rPr sz="800">
                <a:solidFill>
                  <a:schemeClr val="dk2"/>
                </a:solidFill>
                <a:latin typeface="Roboto" panose="02000000000000000000"/>
                <a:ea typeface="Roboto" panose="02000000000000000000"/>
                <a:cs typeface="Roboto" panose="02000000000000000000"/>
                <a:sym typeface="Roboto" panose="02000000000000000000"/>
              </a:rPr>
              <a:t>Cash Drawer, External Printers, Router, Bixolon Printer (if needed) </a:t>
            </a:r>
            <a:endParaRPr sz="800">
              <a:solidFill>
                <a:schemeClr val="dk2"/>
              </a:solidFill>
              <a:latin typeface="Roboto" panose="02000000000000000000"/>
              <a:ea typeface="Roboto" panose="02000000000000000000"/>
              <a:cs typeface="Roboto" panose="02000000000000000000"/>
              <a:sym typeface="Roboto" panose="02000000000000000000"/>
            </a:endParaRPr>
          </a:p>
        </p:txBody>
      </p:sp>
      <p:pic>
        <p:nvPicPr>
          <p:cNvPr id="296" name="Google Shape;296;p31"/>
          <p:cNvPicPr preferRelativeResize="0"/>
          <p:nvPr/>
        </p:nvPicPr>
        <p:blipFill rotWithShape="1">
          <a:blip r:embed="rId3"/>
          <a:srcRect/>
          <a:stretch>
            <a:fillRect/>
          </a:stretch>
        </p:blipFill>
        <p:spPr>
          <a:xfrm>
            <a:off x="7059175" y="1091176"/>
            <a:ext cx="1054475" cy="951501"/>
          </a:xfrm>
          <a:prstGeom prst="rect">
            <a:avLst/>
          </a:prstGeom>
          <a:noFill/>
          <a:ln>
            <a:noFill/>
          </a:ln>
        </p:spPr>
      </p:pic>
      <p:pic>
        <p:nvPicPr>
          <p:cNvPr id="297" name="Google Shape;297;p31"/>
          <p:cNvPicPr preferRelativeResize="0"/>
          <p:nvPr/>
        </p:nvPicPr>
        <p:blipFill>
          <a:blip r:embed="rId4"/>
          <a:stretch>
            <a:fillRect/>
          </a:stretch>
        </p:blipFill>
        <p:spPr>
          <a:xfrm>
            <a:off x="7059168" y="2299300"/>
            <a:ext cx="1054476" cy="1054476"/>
          </a:xfrm>
          <a:prstGeom prst="rect">
            <a:avLst/>
          </a:prstGeom>
          <a:noFill/>
          <a:ln w="9525" cap="flat" cmpd="sng">
            <a:solidFill>
              <a:srgbClr val="EFEFEF"/>
            </a:solidFill>
            <a:prstDash val="solid"/>
            <a:round/>
            <a:headEnd type="none" w="sm" len="sm"/>
            <a:tailEnd type="none" w="sm" len="sm"/>
          </a:ln>
        </p:spPr>
      </p:pic>
      <p:pic>
        <p:nvPicPr>
          <p:cNvPr id="298" name="Google Shape;298;p31"/>
          <p:cNvPicPr preferRelativeResize="0"/>
          <p:nvPr/>
        </p:nvPicPr>
        <p:blipFill>
          <a:blip r:embed="rId5"/>
          <a:stretch>
            <a:fillRect/>
          </a:stretch>
        </p:blipFill>
        <p:spPr>
          <a:xfrm>
            <a:off x="7059169" y="3610400"/>
            <a:ext cx="1054474" cy="993249"/>
          </a:xfrm>
          <a:prstGeom prst="rect">
            <a:avLst/>
          </a:prstGeom>
          <a:noFill/>
          <a:ln>
            <a:noFill/>
          </a:ln>
        </p:spPr>
      </p:pic>
      <p:pic>
        <p:nvPicPr>
          <p:cNvPr id="299" name="Google Shape;299;p31" descr="Image"/>
          <p:cNvPicPr preferRelativeResize="0"/>
          <p:nvPr/>
        </p:nvPicPr>
        <p:blipFill rotWithShape="1">
          <a:blip r:embed="rId6"/>
          <a:srcRect/>
          <a:stretch>
            <a:fillRect/>
          </a:stretch>
        </p:blipFill>
        <p:spPr>
          <a:xfrm>
            <a:off x="8147325" y="1435138"/>
            <a:ext cx="382950" cy="254475"/>
          </a:xfrm>
          <a:prstGeom prst="rect">
            <a:avLst/>
          </a:prstGeom>
          <a:noFill/>
          <a:ln>
            <a:noFill/>
          </a:ln>
        </p:spPr>
      </p:pic>
      <p:pic>
        <p:nvPicPr>
          <p:cNvPr id="300" name="Google Shape;300;p31" descr="Image"/>
          <p:cNvPicPr preferRelativeResize="0"/>
          <p:nvPr/>
        </p:nvPicPr>
        <p:blipFill rotWithShape="1">
          <a:blip r:embed="rId7"/>
          <a:srcRect/>
          <a:stretch>
            <a:fillRect/>
          </a:stretch>
        </p:blipFill>
        <p:spPr>
          <a:xfrm>
            <a:off x="8147324" y="3954339"/>
            <a:ext cx="382950" cy="263598"/>
          </a:xfrm>
          <a:prstGeom prst="rect">
            <a:avLst/>
          </a:prstGeom>
          <a:noFill/>
          <a:ln>
            <a:noFill/>
          </a:ln>
        </p:spPr>
      </p:pic>
      <p:pic>
        <p:nvPicPr>
          <p:cNvPr id="301" name="Google Shape;301;p31" descr="Image"/>
          <p:cNvPicPr preferRelativeResize="0"/>
          <p:nvPr/>
        </p:nvPicPr>
        <p:blipFill rotWithShape="1">
          <a:blip r:embed="rId8"/>
          <a:srcRect/>
          <a:stretch>
            <a:fillRect/>
          </a:stretch>
        </p:blipFill>
        <p:spPr>
          <a:xfrm>
            <a:off x="8147324" y="2694754"/>
            <a:ext cx="382950" cy="254480"/>
          </a:xfrm>
          <a:prstGeom prst="rect">
            <a:avLst/>
          </a:prstGeom>
          <a:noFill/>
          <a:ln>
            <a:noFill/>
          </a:ln>
        </p:spPr>
      </p:pic>
      <p:sp>
        <p:nvSpPr>
          <p:cNvPr id="302" name="Google Shape;302;p31"/>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06" name="Shape 306"/>
        <p:cNvGrpSpPr/>
        <p:nvPr/>
      </p:nvGrpSpPr>
      <p:grpSpPr>
        <a:xfrm>
          <a:off x="0" y="0"/>
          <a:ext cx="0" cy="0"/>
          <a:chOff x="0" y="0"/>
          <a:chExt cx="0" cy="0"/>
        </a:xfrm>
      </p:grpSpPr>
      <p:grpSp>
        <p:nvGrpSpPr>
          <p:cNvPr id="307" name="Google Shape;307;p32"/>
          <p:cNvGrpSpPr/>
          <p:nvPr/>
        </p:nvGrpSpPr>
        <p:grpSpPr>
          <a:xfrm>
            <a:off x="4663696" y="1091184"/>
            <a:ext cx="2022136" cy="1315569"/>
            <a:chOff x="8601062" y="1256813"/>
            <a:chExt cx="2397600" cy="2456252"/>
          </a:xfrm>
        </p:grpSpPr>
        <p:sp>
          <p:nvSpPr>
            <p:cNvPr id="308" name="Google Shape;308;p32"/>
            <p:cNvSpPr/>
            <p:nvPr/>
          </p:nvSpPr>
          <p:spPr>
            <a:xfrm>
              <a:off x="8601062" y="1452266"/>
              <a:ext cx="2397600" cy="2260800"/>
            </a:xfrm>
            <a:prstGeom prst="roundRect">
              <a:avLst>
                <a:gd name="adj" fmla="val 16667"/>
              </a:avLst>
            </a:prstGeom>
            <a:noFill/>
            <a:ln w="25400" cap="flat" cmpd="sng">
              <a:solidFill>
                <a:srgbClr val="CC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9" name="Google Shape;309;p32"/>
            <p:cNvSpPr/>
            <p:nvPr/>
          </p:nvSpPr>
          <p:spPr>
            <a:xfrm>
              <a:off x="9173919" y="1256813"/>
              <a:ext cx="1251000" cy="440700"/>
            </a:xfrm>
            <a:prstGeom prst="rect">
              <a:avLst/>
            </a:prstGeom>
            <a:solidFill>
              <a:srgbClr val="CC0000"/>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Pain Points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310" name="Google Shape;310;p32"/>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1" name="Google Shape;311;p32"/>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Food &amp; Beverage (F&amp;B): Profiling</a:t>
            </a:r>
            <a:endParaRPr sz="2000" b="1" i="0" u="none" strike="noStrike" cap="none">
              <a:solidFill>
                <a:srgbClr val="FF9419"/>
              </a:solidFill>
              <a:latin typeface="Signika"/>
              <a:ea typeface="Signika"/>
              <a:cs typeface="Signika"/>
              <a:sym typeface="Signika"/>
            </a:endParaRPr>
          </a:p>
        </p:txBody>
      </p:sp>
      <p:pic>
        <p:nvPicPr>
          <p:cNvPr id="312" name="Google Shape;312;p32"/>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313" name="Google Shape;313;p32"/>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314" name="Google Shape;314;p32"/>
          <p:cNvSpPr txBox="1"/>
          <p:nvPr/>
        </p:nvSpPr>
        <p:spPr>
          <a:xfrm>
            <a:off x="438912" y="1458505"/>
            <a:ext cx="3832200" cy="1940400"/>
          </a:xfrm>
          <a:prstGeom prst="rect">
            <a:avLst/>
          </a:prstGeom>
          <a:noFill/>
          <a:ln>
            <a:noFill/>
          </a:ln>
        </p:spPr>
        <p:txBody>
          <a:bodyPr spcFirstLastPara="1" wrap="square" lIns="68575" tIns="68575" rIns="68575" bIns="68575" anchor="t" anchorCtr="0">
            <a:noAutofit/>
          </a:bodyPr>
          <a:lstStyle/>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Bar is a business where alcoholic drinks such as beers, wine, or liquor are served.</a:t>
            </a:r>
            <a:endParaRPr sz="1000">
              <a:latin typeface="Roboto" panose="02000000000000000000"/>
              <a:ea typeface="Roboto" panose="02000000000000000000"/>
              <a:cs typeface="Roboto" panose="02000000000000000000"/>
              <a:sym typeface="Roboto" panose="02000000000000000000"/>
            </a:endParaRPr>
          </a:p>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The primary objective of bars is to provide you with as many different alcoholic drinks or liquors. </a:t>
            </a:r>
            <a:endParaRPr sz="1000">
              <a:latin typeface="Roboto" panose="02000000000000000000"/>
              <a:ea typeface="Roboto" panose="02000000000000000000"/>
              <a:cs typeface="Roboto" panose="02000000000000000000"/>
              <a:sym typeface="Roboto" panose="02000000000000000000"/>
            </a:endParaRPr>
          </a:p>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They also offer snacks and some may even provide food from the dinner menu.</a:t>
            </a:r>
            <a:endParaRPr sz="1000">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b="1">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r>
              <a:rPr lang="en-US" sz="1000" b="1">
                <a:latin typeface="Roboto" panose="02000000000000000000"/>
                <a:ea typeface="Roboto" panose="02000000000000000000"/>
                <a:cs typeface="Roboto" panose="02000000000000000000"/>
                <a:sym typeface="Roboto" panose="02000000000000000000"/>
              </a:rPr>
              <a:t>Scenario / Example:</a:t>
            </a:r>
            <a:endParaRPr sz="1000" b="1">
              <a:latin typeface="Roboto" panose="02000000000000000000"/>
              <a:ea typeface="Roboto" panose="02000000000000000000"/>
              <a:cs typeface="Roboto" panose="02000000000000000000"/>
              <a:sym typeface="Roboto" panose="02000000000000000000"/>
            </a:endParaRPr>
          </a:p>
          <a:p>
            <a:pPr marL="0" lvl="0" indent="0" algn="just" rtl="0">
              <a:lnSpc>
                <a:spcPct val="140000"/>
              </a:lnSpc>
              <a:spcBef>
                <a:spcPts val="0"/>
              </a:spcBef>
              <a:spcAft>
                <a:spcPts val="0"/>
              </a:spcAft>
              <a:buNone/>
            </a:pPr>
            <a:r>
              <a:rPr lang="en-US" sz="1000">
                <a:solidFill>
                  <a:schemeClr val="dk1"/>
                </a:solidFill>
                <a:latin typeface="Roboto" panose="02000000000000000000"/>
                <a:ea typeface="Roboto" panose="02000000000000000000"/>
                <a:cs typeface="Roboto" panose="02000000000000000000"/>
                <a:sym typeface="Roboto" panose="02000000000000000000"/>
              </a:rPr>
              <a:t>The mix club's customers randomly order beers/liquor bottles, and the staff tend to miss out on the orders as there would be multiple orders. Also, most of the time the sales do not tally with the inventory.</a:t>
            </a:r>
            <a:endParaRPr sz="1000">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a:latin typeface="Roboto" panose="02000000000000000000"/>
              <a:ea typeface="Roboto" panose="02000000000000000000"/>
              <a:cs typeface="Roboto" panose="02000000000000000000"/>
              <a:sym typeface="Roboto" panose="02000000000000000000"/>
            </a:endParaRPr>
          </a:p>
        </p:txBody>
      </p:sp>
      <p:sp>
        <p:nvSpPr>
          <p:cNvPr id="315" name="Google Shape;315;p32"/>
          <p:cNvSpPr/>
          <p:nvPr/>
        </p:nvSpPr>
        <p:spPr>
          <a:xfrm>
            <a:off x="485737" y="1097280"/>
            <a:ext cx="3716700" cy="258600"/>
          </a:xfrm>
          <a:prstGeom prst="rect">
            <a:avLst/>
          </a:prstGeom>
          <a:solidFill>
            <a:srgbClr val="E69138"/>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a:latin typeface="Roboto" panose="02000000000000000000"/>
                <a:ea typeface="Roboto" panose="02000000000000000000"/>
                <a:cs typeface="Roboto" panose="02000000000000000000"/>
                <a:sym typeface="Roboto" panose="02000000000000000000"/>
              </a:rPr>
              <a:t>What is a “Bar”?</a:t>
            </a:r>
            <a:endParaRPr sz="1200" b="1"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316" name="Google Shape;316;p32"/>
          <p:cNvSpPr txBox="1"/>
          <p:nvPr/>
        </p:nvSpPr>
        <p:spPr>
          <a:xfrm>
            <a:off x="-2" y="4824125"/>
            <a:ext cx="9589500" cy="382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067"/>
              <a:buFont typeface="Arial" panose="020B0604020202020204"/>
              <a:buNone/>
            </a:pPr>
            <a:r>
              <a:rPr lang="en-US" sz="800" b="1">
                <a:solidFill>
                  <a:srgbClr val="666666"/>
                </a:solidFill>
                <a:latin typeface="Roboto" panose="02000000000000000000"/>
                <a:ea typeface="Roboto" panose="02000000000000000000"/>
                <a:cs typeface="Roboto" panose="02000000000000000000"/>
                <a:sym typeface="Roboto" panose="02000000000000000000"/>
              </a:rPr>
              <a:t>POS = Point of Sales | BO = BackOffice | QR = Quick Response</a:t>
            </a:r>
            <a:endParaRPr sz="800" b="0" i="0" u="none" strike="noStrike" cap="none">
              <a:solidFill>
                <a:srgbClr val="666666"/>
              </a:solidFill>
              <a:latin typeface="Roboto" panose="02000000000000000000"/>
              <a:ea typeface="Roboto" panose="02000000000000000000"/>
              <a:cs typeface="Roboto" panose="02000000000000000000"/>
              <a:sym typeface="Roboto" panose="02000000000000000000"/>
            </a:endParaRPr>
          </a:p>
        </p:txBody>
      </p:sp>
      <p:grpSp>
        <p:nvGrpSpPr>
          <p:cNvPr id="317" name="Google Shape;317;p32"/>
          <p:cNvGrpSpPr/>
          <p:nvPr/>
        </p:nvGrpSpPr>
        <p:grpSpPr>
          <a:xfrm>
            <a:off x="4663472" y="2844931"/>
            <a:ext cx="2022247" cy="1716173"/>
            <a:chOff x="5340096" y="3962056"/>
            <a:chExt cx="5827800" cy="2072924"/>
          </a:xfrm>
        </p:grpSpPr>
        <p:sp>
          <p:nvSpPr>
            <p:cNvPr id="318" name="Google Shape;318;p32"/>
            <p:cNvSpPr/>
            <p:nvPr/>
          </p:nvSpPr>
          <p:spPr>
            <a:xfrm>
              <a:off x="5340096" y="4145280"/>
              <a:ext cx="5827800" cy="1889700"/>
            </a:xfrm>
            <a:prstGeom prst="roundRect">
              <a:avLst>
                <a:gd name="adj" fmla="val 16667"/>
              </a:avLst>
            </a:prstGeom>
            <a:solidFill>
              <a:schemeClr val="lt1"/>
            </a:solidFill>
            <a:ln w="25400" cap="flat" cmpd="sng">
              <a:solidFill>
                <a:srgbClr val="6AA84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9" name="Google Shape;319;p32"/>
            <p:cNvSpPr/>
            <p:nvPr/>
          </p:nvSpPr>
          <p:spPr>
            <a:xfrm>
              <a:off x="6958842" y="3962056"/>
              <a:ext cx="2683200" cy="341400"/>
            </a:xfrm>
            <a:prstGeom prst="rect">
              <a:avLst/>
            </a:prstGeom>
            <a:solidFill>
              <a:srgbClr val="6AA84F"/>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Solutions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320" name="Google Shape;320;p32"/>
          <p:cNvSpPr txBox="1"/>
          <p:nvPr/>
        </p:nvSpPr>
        <p:spPr>
          <a:xfrm>
            <a:off x="4932317" y="1369623"/>
            <a:ext cx="1466400" cy="900300"/>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solidFill>
                  <a:schemeClr val="dk1"/>
                </a:solidFill>
                <a:latin typeface="Roboto" panose="02000000000000000000"/>
                <a:ea typeface="Roboto" panose="02000000000000000000"/>
                <a:cs typeface="Roboto" panose="02000000000000000000"/>
                <a:sym typeface="Roboto" panose="02000000000000000000"/>
              </a:rPr>
              <a:t>Customer engagement.</a:t>
            </a:r>
            <a:endParaRPr sz="800">
              <a:solidFill>
                <a:schemeClr val="dk1"/>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Inventory management.</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Fewer staff.</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Food wastage.</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solidFill>
                  <a:schemeClr val="dk1"/>
                </a:solidFill>
                <a:latin typeface="Roboto" panose="02000000000000000000"/>
                <a:ea typeface="Roboto" panose="02000000000000000000"/>
                <a:cs typeface="Roboto" panose="02000000000000000000"/>
                <a:sym typeface="Roboto" panose="02000000000000000000"/>
              </a:rPr>
              <a:t>Messy sales tracking.</a:t>
            </a:r>
            <a:endParaRPr sz="800">
              <a:solidFill>
                <a:schemeClr val="dk1"/>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Sales total does not tally.</a:t>
            </a:r>
            <a:endParaRPr sz="800">
              <a:latin typeface="Roboto" panose="02000000000000000000"/>
              <a:ea typeface="Roboto" panose="02000000000000000000"/>
              <a:cs typeface="Roboto" panose="02000000000000000000"/>
              <a:sym typeface="Roboto" panose="02000000000000000000"/>
            </a:endParaRPr>
          </a:p>
        </p:txBody>
      </p:sp>
      <p:sp>
        <p:nvSpPr>
          <p:cNvPr id="321" name="Google Shape;321;p32"/>
          <p:cNvSpPr txBox="1"/>
          <p:nvPr/>
        </p:nvSpPr>
        <p:spPr>
          <a:xfrm>
            <a:off x="4737918" y="3175835"/>
            <a:ext cx="1855200" cy="1336675"/>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QR Order &amp; Pay </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Membership</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Beep Delivery.</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Recommended POS: </a:t>
            </a:r>
            <a:br>
              <a:rPr sz="800">
                <a:solidFill>
                  <a:schemeClr val="dk2"/>
                </a:solidFill>
                <a:latin typeface="Roboto" panose="02000000000000000000"/>
                <a:ea typeface="Roboto" panose="02000000000000000000"/>
                <a:cs typeface="Roboto" panose="02000000000000000000"/>
                <a:sym typeface="Roboto" panose="02000000000000000000"/>
              </a:rPr>
            </a:br>
            <a:r>
              <a:rPr sz="800">
                <a:solidFill>
                  <a:schemeClr val="dk2"/>
                </a:solidFill>
                <a:latin typeface="Roboto" panose="02000000000000000000"/>
                <a:ea typeface="Roboto" panose="02000000000000000000"/>
                <a:cs typeface="Roboto" panose="02000000000000000000"/>
                <a:sym typeface="Roboto" panose="02000000000000000000"/>
              </a:rPr>
              <a:t>iMin Falcon 1 | Sunmi D3/| iPad </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Supplementary Devices : </a:t>
            </a:r>
            <a:br>
              <a:rPr sz="800">
                <a:solidFill>
                  <a:schemeClr val="dk2"/>
                </a:solidFill>
                <a:latin typeface="Roboto" panose="02000000000000000000"/>
                <a:ea typeface="Roboto" panose="02000000000000000000"/>
                <a:cs typeface="Roboto" panose="02000000000000000000"/>
                <a:sym typeface="Roboto" panose="02000000000000000000"/>
              </a:rPr>
            </a:br>
            <a:r>
              <a:rPr sz="800">
                <a:solidFill>
                  <a:schemeClr val="dk2"/>
                </a:solidFill>
                <a:latin typeface="Roboto" panose="02000000000000000000"/>
                <a:ea typeface="Roboto" panose="02000000000000000000"/>
                <a:cs typeface="Roboto" panose="02000000000000000000"/>
                <a:sym typeface="Roboto" panose="02000000000000000000"/>
              </a:rPr>
              <a:t>Cash Drawer, External Printers, Router, Bixolon Printer (if needed) </a:t>
            </a:r>
            <a:endParaRPr sz="800">
              <a:solidFill>
                <a:schemeClr val="dk2"/>
              </a:solidFill>
              <a:latin typeface="Roboto" panose="02000000000000000000"/>
              <a:ea typeface="Roboto" panose="02000000000000000000"/>
              <a:cs typeface="Roboto" panose="02000000000000000000"/>
              <a:sym typeface="Roboto" panose="02000000000000000000"/>
            </a:endParaRPr>
          </a:p>
        </p:txBody>
      </p:sp>
      <p:pic>
        <p:nvPicPr>
          <p:cNvPr id="322" name="Google Shape;322;p32"/>
          <p:cNvPicPr preferRelativeResize="0"/>
          <p:nvPr/>
        </p:nvPicPr>
        <p:blipFill rotWithShape="1">
          <a:blip r:embed="rId3"/>
          <a:srcRect/>
          <a:stretch>
            <a:fillRect/>
          </a:stretch>
        </p:blipFill>
        <p:spPr>
          <a:xfrm>
            <a:off x="7059168" y="1091184"/>
            <a:ext cx="959000" cy="958975"/>
          </a:xfrm>
          <a:prstGeom prst="rect">
            <a:avLst/>
          </a:prstGeom>
          <a:noFill/>
          <a:ln>
            <a:noFill/>
          </a:ln>
        </p:spPr>
      </p:pic>
      <p:pic>
        <p:nvPicPr>
          <p:cNvPr id="323" name="Google Shape;323;p32"/>
          <p:cNvPicPr preferRelativeResize="0"/>
          <p:nvPr/>
        </p:nvPicPr>
        <p:blipFill>
          <a:blip r:embed="rId4"/>
          <a:stretch>
            <a:fillRect/>
          </a:stretch>
        </p:blipFill>
        <p:spPr>
          <a:xfrm>
            <a:off x="7078093" y="3614928"/>
            <a:ext cx="865526" cy="865526"/>
          </a:xfrm>
          <a:prstGeom prst="rect">
            <a:avLst/>
          </a:prstGeom>
          <a:noFill/>
          <a:ln>
            <a:noFill/>
          </a:ln>
        </p:spPr>
      </p:pic>
      <p:pic>
        <p:nvPicPr>
          <p:cNvPr id="324" name="Google Shape;324;p32"/>
          <p:cNvPicPr preferRelativeResize="0"/>
          <p:nvPr/>
        </p:nvPicPr>
        <p:blipFill>
          <a:blip r:embed="rId5"/>
          <a:stretch>
            <a:fillRect/>
          </a:stretch>
        </p:blipFill>
        <p:spPr>
          <a:xfrm>
            <a:off x="7078093" y="2298192"/>
            <a:ext cx="865525" cy="865549"/>
          </a:xfrm>
          <a:prstGeom prst="rect">
            <a:avLst/>
          </a:prstGeom>
          <a:noFill/>
          <a:ln>
            <a:noFill/>
          </a:ln>
        </p:spPr>
      </p:pic>
      <p:pic>
        <p:nvPicPr>
          <p:cNvPr id="325" name="Google Shape;325;p32" descr="Image"/>
          <p:cNvPicPr preferRelativeResize="0"/>
          <p:nvPr/>
        </p:nvPicPr>
        <p:blipFill rotWithShape="1">
          <a:blip r:embed="rId6"/>
          <a:srcRect/>
          <a:stretch>
            <a:fillRect/>
          </a:stretch>
        </p:blipFill>
        <p:spPr>
          <a:xfrm>
            <a:off x="8019300" y="1383825"/>
            <a:ext cx="382950" cy="254475"/>
          </a:xfrm>
          <a:prstGeom prst="rect">
            <a:avLst/>
          </a:prstGeom>
          <a:noFill/>
          <a:ln>
            <a:noFill/>
          </a:ln>
        </p:spPr>
      </p:pic>
      <p:pic>
        <p:nvPicPr>
          <p:cNvPr id="326" name="Google Shape;326;p32" descr="Image"/>
          <p:cNvPicPr preferRelativeResize="0"/>
          <p:nvPr/>
        </p:nvPicPr>
        <p:blipFill rotWithShape="1">
          <a:blip r:embed="rId7"/>
          <a:srcRect/>
          <a:stretch>
            <a:fillRect/>
          </a:stretch>
        </p:blipFill>
        <p:spPr>
          <a:xfrm>
            <a:off x="8019299" y="3910389"/>
            <a:ext cx="382950" cy="263598"/>
          </a:xfrm>
          <a:prstGeom prst="rect">
            <a:avLst/>
          </a:prstGeom>
          <a:noFill/>
          <a:ln>
            <a:noFill/>
          </a:ln>
        </p:spPr>
      </p:pic>
      <p:pic>
        <p:nvPicPr>
          <p:cNvPr id="327" name="Google Shape;327;p32" descr="Image"/>
          <p:cNvPicPr preferRelativeResize="0"/>
          <p:nvPr/>
        </p:nvPicPr>
        <p:blipFill rotWithShape="1">
          <a:blip r:embed="rId8"/>
          <a:srcRect/>
          <a:stretch>
            <a:fillRect/>
          </a:stretch>
        </p:blipFill>
        <p:spPr>
          <a:xfrm>
            <a:off x="8019299" y="2679429"/>
            <a:ext cx="382950" cy="254480"/>
          </a:xfrm>
          <a:prstGeom prst="rect">
            <a:avLst/>
          </a:prstGeom>
          <a:noFill/>
          <a:ln>
            <a:noFill/>
          </a:ln>
        </p:spPr>
      </p:pic>
      <p:sp>
        <p:nvSpPr>
          <p:cNvPr id="328" name="Google Shape;328;p32"/>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32" name="Shape 332"/>
        <p:cNvGrpSpPr/>
        <p:nvPr/>
      </p:nvGrpSpPr>
      <p:grpSpPr>
        <a:xfrm>
          <a:off x="0" y="0"/>
          <a:ext cx="0" cy="0"/>
          <a:chOff x="0" y="0"/>
          <a:chExt cx="0" cy="0"/>
        </a:xfrm>
      </p:grpSpPr>
      <p:grpSp>
        <p:nvGrpSpPr>
          <p:cNvPr id="333" name="Google Shape;333;p33"/>
          <p:cNvGrpSpPr/>
          <p:nvPr/>
        </p:nvGrpSpPr>
        <p:grpSpPr>
          <a:xfrm>
            <a:off x="4663896" y="1091184"/>
            <a:ext cx="2022136" cy="1315569"/>
            <a:chOff x="8601062" y="1256813"/>
            <a:chExt cx="2397600" cy="2456252"/>
          </a:xfrm>
        </p:grpSpPr>
        <p:sp>
          <p:nvSpPr>
            <p:cNvPr id="334" name="Google Shape;334;p33"/>
            <p:cNvSpPr/>
            <p:nvPr/>
          </p:nvSpPr>
          <p:spPr>
            <a:xfrm>
              <a:off x="8601062" y="1452266"/>
              <a:ext cx="2397600" cy="2260800"/>
            </a:xfrm>
            <a:prstGeom prst="roundRect">
              <a:avLst>
                <a:gd name="adj" fmla="val 16667"/>
              </a:avLst>
            </a:prstGeom>
            <a:noFill/>
            <a:ln w="25400" cap="flat" cmpd="sng">
              <a:solidFill>
                <a:srgbClr val="CC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5" name="Google Shape;335;p33"/>
            <p:cNvSpPr/>
            <p:nvPr/>
          </p:nvSpPr>
          <p:spPr>
            <a:xfrm>
              <a:off x="9173919" y="1256813"/>
              <a:ext cx="1251000" cy="440700"/>
            </a:xfrm>
            <a:prstGeom prst="rect">
              <a:avLst/>
            </a:prstGeom>
            <a:solidFill>
              <a:srgbClr val="CC0000"/>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Pain Points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336" name="Google Shape;336;p33"/>
          <p:cNvSpPr/>
          <p:nvPr/>
        </p:nvSpPr>
        <p:spPr>
          <a:xfrm>
            <a:off x="0" y="0"/>
            <a:ext cx="9144000" cy="408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7" name="Google Shape;337;p33"/>
          <p:cNvSpPr txBox="1"/>
          <p:nvPr/>
        </p:nvSpPr>
        <p:spPr>
          <a:xfrm>
            <a:off x="-336937" y="511898"/>
            <a:ext cx="7853100" cy="276300"/>
          </a:xfrm>
          <a:prstGeom prst="rect">
            <a:avLst/>
          </a:prstGeom>
          <a:noFill/>
          <a:ln>
            <a:noFill/>
          </a:ln>
        </p:spPr>
        <p:txBody>
          <a:bodyPr spcFirstLastPara="1" wrap="square" lIns="19050" tIns="19050" rIns="19050" bIns="19050" anchor="ctr" anchorCtr="0">
            <a:noAutofit/>
          </a:bodyPr>
          <a:lstStyle/>
          <a:p>
            <a:pPr marL="457200" marR="0" lvl="0" indent="0" algn="l" rtl="0">
              <a:lnSpc>
                <a:spcPct val="100000"/>
              </a:lnSpc>
              <a:spcBef>
                <a:spcPts val="0"/>
              </a:spcBef>
              <a:spcAft>
                <a:spcPts val="0"/>
              </a:spcAft>
              <a:buClr>
                <a:srgbClr val="000000"/>
              </a:buClr>
              <a:buSzPts val="1800"/>
              <a:buFont typeface="Arial" panose="020B0604020202020204"/>
              <a:buNone/>
            </a:pPr>
            <a:r>
              <a:rPr lang="en-US" sz="1800" b="1">
                <a:solidFill>
                  <a:srgbClr val="2F2922"/>
                </a:solidFill>
                <a:latin typeface="Signika"/>
                <a:ea typeface="Signika"/>
                <a:cs typeface="Signika"/>
                <a:sym typeface="Signika"/>
              </a:rPr>
              <a:t>Food &amp; Beverage (F&amp;B): Profiling</a:t>
            </a:r>
            <a:endParaRPr sz="2000" b="1" i="0" u="none" strike="noStrike" cap="none">
              <a:solidFill>
                <a:srgbClr val="FF9419"/>
              </a:solidFill>
              <a:latin typeface="Signika"/>
              <a:ea typeface="Signika"/>
              <a:cs typeface="Signika"/>
              <a:sym typeface="Signika"/>
            </a:endParaRPr>
          </a:p>
        </p:txBody>
      </p:sp>
      <p:pic>
        <p:nvPicPr>
          <p:cNvPr id="338" name="Google Shape;338;p33"/>
          <p:cNvPicPr preferRelativeResize="0"/>
          <p:nvPr/>
        </p:nvPicPr>
        <p:blipFill rotWithShape="1">
          <a:blip r:embed="rId2"/>
          <a:srcRect/>
          <a:stretch>
            <a:fillRect/>
          </a:stretch>
        </p:blipFill>
        <p:spPr>
          <a:xfrm>
            <a:off x="8296124" y="127133"/>
            <a:ext cx="661065" cy="661065"/>
          </a:xfrm>
          <a:prstGeom prst="rect">
            <a:avLst/>
          </a:prstGeom>
          <a:noFill/>
          <a:ln>
            <a:noFill/>
          </a:ln>
        </p:spPr>
      </p:pic>
      <p:sp>
        <p:nvSpPr>
          <p:cNvPr id="339" name="Google Shape;339;p33"/>
          <p:cNvSpPr txBox="1"/>
          <p:nvPr/>
        </p:nvSpPr>
        <p:spPr>
          <a:xfrm>
            <a:off x="1472865" y="-13400"/>
            <a:ext cx="5801400" cy="5286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200">
                <a:solidFill>
                  <a:srgbClr val="CCCCCC"/>
                </a:solidFill>
                <a:latin typeface="Signika"/>
                <a:ea typeface="Signika"/>
                <a:cs typeface="Signika"/>
                <a:sym typeface="Signika"/>
              </a:rPr>
              <a:t>|</a:t>
            </a:r>
            <a:r>
              <a:rPr lang="en-US" sz="2200" b="1">
                <a:solidFill>
                  <a:schemeClr val="dk1"/>
                </a:solidFill>
                <a:latin typeface="Signika"/>
                <a:ea typeface="Signika"/>
                <a:cs typeface="Signika"/>
                <a:sym typeface="Signika"/>
              </a:rPr>
              <a:t> </a:t>
            </a:r>
            <a:r>
              <a:rPr lang="en-US" sz="2300" b="1">
                <a:latin typeface="Signika"/>
                <a:ea typeface="Signika"/>
                <a:cs typeface="Signika"/>
                <a:sym typeface="Signika"/>
              </a:rPr>
              <a:t>Small Medium Enterprise (SME)</a:t>
            </a:r>
            <a:endParaRPr sz="2300" b="1">
              <a:latin typeface="Signika"/>
              <a:ea typeface="Signika"/>
              <a:cs typeface="Signika"/>
              <a:sym typeface="Signika"/>
            </a:endParaRPr>
          </a:p>
        </p:txBody>
      </p:sp>
      <p:sp>
        <p:nvSpPr>
          <p:cNvPr id="340" name="Google Shape;340;p33"/>
          <p:cNvSpPr txBox="1"/>
          <p:nvPr/>
        </p:nvSpPr>
        <p:spPr>
          <a:xfrm>
            <a:off x="-2" y="4824125"/>
            <a:ext cx="9589500" cy="382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067"/>
              <a:buFont typeface="Arial" panose="020B0604020202020204"/>
              <a:buNone/>
            </a:pPr>
            <a:r>
              <a:rPr lang="en-US" sz="800" b="1">
                <a:solidFill>
                  <a:srgbClr val="666666"/>
                </a:solidFill>
                <a:latin typeface="Roboto" panose="02000000000000000000"/>
                <a:ea typeface="Roboto" panose="02000000000000000000"/>
                <a:cs typeface="Roboto" panose="02000000000000000000"/>
                <a:sym typeface="Roboto" panose="02000000000000000000"/>
              </a:rPr>
              <a:t>POS = Point of Sales | BO = BackOffice | QR = Quick Response</a:t>
            </a:r>
            <a:endParaRPr sz="800" b="0" i="0" u="none" strike="noStrike" cap="none">
              <a:solidFill>
                <a:srgbClr val="666666"/>
              </a:solidFill>
              <a:latin typeface="Roboto" panose="02000000000000000000"/>
              <a:ea typeface="Roboto" panose="02000000000000000000"/>
              <a:cs typeface="Roboto" panose="02000000000000000000"/>
              <a:sym typeface="Roboto" panose="02000000000000000000"/>
            </a:endParaRPr>
          </a:p>
        </p:txBody>
      </p:sp>
      <p:sp>
        <p:nvSpPr>
          <p:cNvPr id="341" name="Google Shape;341;p33"/>
          <p:cNvSpPr txBox="1"/>
          <p:nvPr/>
        </p:nvSpPr>
        <p:spPr>
          <a:xfrm>
            <a:off x="438912" y="1463455"/>
            <a:ext cx="3832200" cy="1930500"/>
          </a:xfrm>
          <a:prstGeom prst="rect">
            <a:avLst/>
          </a:prstGeom>
          <a:noFill/>
          <a:ln>
            <a:noFill/>
          </a:ln>
        </p:spPr>
        <p:txBody>
          <a:bodyPr spcFirstLastPara="1" wrap="square" lIns="68575" tIns="68575" rIns="68575" bIns="68575" anchor="t" anchorCtr="0">
            <a:noAutofit/>
          </a:bodyPr>
          <a:lstStyle/>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Food Truck is a mobile restaurant equipped with small kitchen to cook, prepare and serve food directly to their customers</a:t>
            </a:r>
            <a:endParaRPr sz="1000">
              <a:latin typeface="Roboto" panose="02000000000000000000"/>
              <a:ea typeface="Roboto" panose="02000000000000000000"/>
              <a:cs typeface="Roboto" panose="02000000000000000000"/>
              <a:sym typeface="Roboto" panose="02000000000000000000"/>
            </a:endParaRPr>
          </a:p>
          <a:p>
            <a:pPr marL="215900" marR="0" lvl="0" indent="-228600" algn="just" rtl="0">
              <a:lnSpc>
                <a:spcPct val="140000"/>
              </a:lnSpc>
              <a:spcBef>
                <a:spcPts val="0"/>
              </a:spcBef>
              <a:spcAft>
                <a:spcPts val="0"/>
              </a:spcAft>
              <a:buClr>
                <a:srgbClr val="000000"/>
              </a:buClr>
              <a:buSzPts val="1000"/>
              <a:buFont typeface="Roboto" panose="02000000000000000000"/>
              <a:buChar char="●"/>
            </a:pPr>
            <a:r>
              <a:rPr lang="en-US" sz="1000">
                <a:latin typeface="Roboto" panose="02000000000000000000"/>
                <a:ea typeface="Roboto" panose="02000000000000000000"/>
                <a:cs typeface="Roboto" panose="02000000000000000000"/>
                <a:sym typeface="Roboto" panose="02000000000000000000"/>
              </a:rPr>
              <a:t>Customers usually orders directly at the food truck and picks up the order once its done</a:t>
            </a:r>
            <a:endParaRPr sz="1000">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b="1">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r>
              <a:rPr lang="en-US" sz="1000" b="1">
                <a:latin typeface="Roboto" panose="02000000000000000000"/>
                <a:ea typeface="Roboto" panose="02000000000000000000"/>
                <a:cs typeface="Roboto" panose="02000000000000000000"/>
                <a:sym typeface="Roboto" panose="02000000000000000000"/>
              </a:rPr>
              <a:t>Scenario / Example:</a:t>
            </a:r>
            <a:endParaRPr sz="1000" b="1">
              <a:latin typeface="Roboto" panose="02000000000000000000"/>
              <a:ea typeface="Roboto" panose="02000000000000000000"/>
              <a:cs typeface="Roboto" panose="02000000000000000000"/>
              <a:sym typeface="Roboto" panose="02000000000000000000"/>
            </a:endParaRPr>
          </a:p>
          <a:p>
            <a:pPr marL="0" lvl="0" indent="0" algn="just" rtl="0">
              <a:lnSpc>
                <a:spcPct val="140000"/>
              </a:lnSpc>
              <a:spcBef>
                <a:spcPts val="0"/>
              </a:spcBef>
              <a:spcAft>
                <a:spcPts val="0"/>
              </a:spcAft>
              <a:buNone/>
            </a:pPr>
            <a:r>
              <a:rPr lang="en-US" sz="1000">
                <a:solidFill>
                  <a:schemeClr val="dk1"/>
                </a:solidFill>
                <a:latin typeface="Roboto" panose="02000000000000000000"/>
                <a:ea typeface="Roboto" panose="02000000000000000000"/>
                <a:cs typeface="Roboto" panose="02000000000000000000"/>
                <a:sym typeface="Roboto" panose="02000000000000000000"/>
              </a:rPr>
              <a:t>The food truck owner has no POS system, he sometimes faces issues with order management. He often complains about the messy sales tracking. Also, he tends to miss out on customers' orders and can’t keep track of customer details</a:t>
            </a:r>
            <a:endParaRPr sz="1000">
              <a:solidFill>
                <a:schemeClr val="dk1"/>
              </a:solidFill>
              <a:latin typeface="Roboto" panose="02000000000000000000"/>
              <a:ea typeface="Roboto" panose="02000000000000000000"/>
              <a:cs typeface="Roboto" panose="02000000000000000000"/>
              <a:sym typeface="Roboto" panose="02000000000000000000"/>
            </a:endParaRPr>
          </a:p>
          <a:p>
            <a:pPr marL="0" lvl="0" indent="0" algn="just" rtl="0">
              <a:lnSpc>
                <a:spcPct val="140000"/>
              </a:lnSpc>
              <a:spcBef>
                <a:spcPts val="0"/>
              </a:spcBef>
              <a:spcAft>
                <a:spcPts val="0"/>
              </a:spcAft>
              <a:buNone/>
            </a:pPr>
            <a:endParaRPr sz="1000">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just" rtl="0">
              <a:lnSpc>
                <a:spcPct val="140000"/>
              </a:lnSpc>
              <a:spcBef>
                <a:spcPts val="0"/>
              </a:spcBef>
              <a:spcAft>
                <a:spcPts val="0"/>
              </a:spcAft>
              <a:buNone/>
            </a:pPr>
            <a:endParaRPr sz="1000">
              <a:latin typeface="Roboto" panose="02000000000000000000"/>
              <a:ea typeface="Roboto" panose="02000000000000000000"/>
              <a:cs typeface="Roboto" panose="02000000000000000000"/>
              <a:sym typeface="Roboto" panose="02000000000000000000"/>
            </a:endParaRPr>
          </a:p>
        </p:txBody>
      </p:sp>
      <p:sp>
        <p:nvSpPr>
          <p:cNvPr id="342" name="Google Shape;342;p33"/>
          <p:cNvSpPr/>
          <p:nvPr/>
        </p:nvSpPr>
        <p:spPr>
          <a:xfrm>
            <a:off x="485737" y="1097280"/>
            <a:ext cx="3716700" cy="258600"/>
          </a:xfrm>
          <a:prstGeom prst="rect">
            <a:avLst/>
          </a:prstGeom>
          <a:solidFill>
            <a:srgbClr val="E69138"/>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a:latin typeface="Roboto" panose="02000000000000000000"/>
                <a:ea typeface="Roboto" panose="02000000000000000000"/>
                <a:cs typeface="Roboto" panose="02000000000000000000"/>
                <a:sym typeface="Roboto" panose="02000000000000000000"/>
              </a:rPr>
              <a:t>What is a “Food Truck”?</a:t>
            </a:r>
            <a:endParaRPr sz="1200" b="1"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343" name="Google Shape;343;p33"/>
          <p:cNvGrpSpPr/>
          <p:nvPr/>
        </p:nvGrpSpPr>
        <p:grpSpPr>
          <a:xfrm>
            <a:off x="4663470" y="2773270"/>
            <a:ext cx="2022247" cy="1742707"/>
            <a:chOff x="5340096" y="3962056"/>
            <a:chExt cx="5827800" cy="2072924"/>
          </a:xfrm>
        </p:grpSpPr>
        <p:sp>
          <p:nvSpPr>
            <p:cNvPr id="344" name="Google Shape;344;p33"/>
            <p:cNvSpPr/>
            <p:nvPr/>
          </p:nvSpPr>
          <p:spPr>
            <a:xfrm>
              <a:off x="5340096" y="4145280"/>
              <a:ext cx="5827800" cy="1889700"/>
            </a:xfrm>
            <a:prstGeom prst="roundRect">
              <a:avLst>
                <a:gd name="adj" fmla="val 16667"/>
              </a:avLst>
            </a:prstGeom>
            <a:solidFill>
              <a:schemeClr val="lt1"/>
            </a:solidFill>
            <a:ln w="25400" cap="flat" cmpd="sng">
              <a:solidFill>
                <a:srgbClr val="6AA84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5" name="Google Shape;345;p33"/>
            <p:cNvSpPr/>
            <p:nvPr/>
          </p:nvSpPr>
          <p:spPr>
            <a:xfrm>
              <a:off x="6958842" y="3962056"/>
              <a:ext cx="2683200" cy="341400"/>
            </a:xfrm>
            <a:prstGeom prst="rect">
              <a:avLst/>
            </a:prstGeom>
            <a:solidFill>
              <a:srgbClr val="6AA84F"/>
            </a:solidFill>
            <a:ln>
              <a:noFill/>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1">
                  <a:solidFill>
                    <a:schemeClr val="lt1"/>
                  </a:solidFill>
                  <a:latin typeface="Roboto" panose="02000000000000000000"/>
                  <a:ea typeface="Roboto" panose="02000000000000000000"/>
                  <a:cs typeface="Roboto" panose="02000000000000000000"/>
                  <a:sym typeface="Roboto" panose="02000000000000000000"/>
                </a:rPr>
                <a:t>Solutions</a:t>
              </a:r>
              <a:endParaRPr sz="1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346" name="Google Shape;346;p33"/>
          <p:cNvSpPr txBox="1"/>
          <p:nvPr/>
        </p:nvSpPr>
        <p:spPr>
          <a:xfrm>
            <a:off x="4960156" y="1380338"/>
            <a:ext cx="1466400" cy="900300"/>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Order management.</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Can’t keep track of their customer’s details.</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Messy sales tracking.</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Long queue.</a:t>
            </a:r>
            <a:endParaRPr sz="800">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lang="en-US" sz="800">
                <a:latin typeface="Roboto" panose="02000000000000000000"/>
                <a:ea typeface="Roboto" panose="02000000000000000000"/>
                <a:cs typeface="Roboto" panose="02000000000000000000"/>
                <a:sym typeface="Roboto" panose="02000000000000000000"/>
              </a:rPr>
              <a:t>Cash does not tally.</a:t>
            </a:r>
            <a:endParaRPr sz="800">
              <a:latin typeface="Roboto" panose="02000000000000000000"/>
              <a:ea typeface="Roboto" panose="02000000000000000000"/>
              <a:cs typeface="Roboto" panose="02000000000000000000"/>
              <a:sym typeface="Roboto" panose="02000000000000000000"/>
            </a:endParaRPr>
          </a:p>
        </p:txBody>
      </p:sp>
      <p:sp>
        <p:nvSpPr>
          <p:cNvPr id="347" name="Google Shape;347;p33"/>
          <p:cNvSpPr txBox="1"/>
          <p:nvPr/>
        </p:nvSpPr>
        <p:spPr>
          <a:xfrm>
            <a:off x="4777906" y="3103710"/>
            <a:ext cx="1830900" cy="1336675"/>
          </a:xfrm>
          <a:prstGeom prst="rect">
            <a:avLst/>
          </a:prstGeom>
          <a:noFill/>
          <a:ln>
            <a:noFill/>
          </a:ln>
        </p:spPr>
        <p:txBody>
          <a:bodyPr spcFirstLastPara="1" wrap="square" lIns="68575" tIns="34275" rIns="68575" bIns="34275" anchor="t" anchorCtr="0">
            <a:spAutoFit/>
          </a:bodyPr>
          <a:lstStyle/>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QR Order &amp; Pay </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Membership</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Beep Delivery.</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Recommended POS: </a:t>
            </a:r>
            <a:br>
              <a:rPr sz="800">
                <a:solidFill>
                  <a:schemeClr val="dk2"/>
                </a:solidFill>
                <a:latin typeface="Roboto" panose="02000000000000000000"/>
                <a:ea typeface="Roboto" panose="02000000000000000000"/>
                <a:cs typeface="Roboto" panose="02000000000000000000"/>
                <a:sym typeface="Roboto" panose="02000000000000000000"/>
              </a:rPr>
            </a:br>
            <a:r>
              <a:rPr sz="800">
                <a:solidFill>
                  <a:schemeClr val="dk2"/>
                </a:solidFill>
                <a:latin typeface="Roboto" panose="02000000000000000000"/>
                <a:ea typeface="Roboto" panose="02000000000000000000"/>
                <a:cs typeface="Roboto" panose="02000000000000000000"/>
                <a:sym typeface="Roboto" panose="02000000000000000000"/>
              </a:rPr>
              <a:t>iMin Falcon 1 | | iPad </a:t>
            </a:r>
            <a:endParaRPr sz="800">
              <a:solidFill>
                <a:schemeClr val="dk2"/>
              </a:solidFill>
              <a:latin typeface="Roboto" panose="02000000000000000000"/>
              <a:ea typeface="Roboto" panose="02000000000000000000"/>
              <a:cs typeface="Roboto" panose="02000000000000000000"/>
              <a:sym typeface="Roboto" panose="02000000000000000000"/>
            </a:endParaRPr>
          </a:p>
          <a:p>
            <a:pPr marL="127000" marR="0" lvl="0" indent="-127000" algn="l" rtl="0">
              <a:lnSpc>
                <a:spcPct val="115000"/>
              </a:lnSpc>
              <a:spcBef>
                <a:spcPts val="0"/>
              </a:spcBef>
              <a:spcAft>
                <a:spcPts val="0"/>
              </a:spcAft>
              <a:buClr>
                <a:srgbClr val="000000"/>
              </a:buClr>
              <a:buSzPts val="800"/>
              <a:buFont typeface="Arial" panose="020B0604020202020204"/>
              <a:buChar char="●"/>
            </a:pPr>
            <a:r>
              <a:rPr sz="800">
                <a:solidFill>
                  <a:schemeClr val="dk2"/>
                </a:solidFill>
                <a:latin typeface="Roboto" panose="02000000000000000000"/>
                <a:ea typeface="Roboto" panose="02000000000000000000"/>
                <a:cs typeface="Roboto" panose="02000000000000000000"/>
                <a:sym typeface="Roboto" panose="02000000000000000000"/>
              </a:rPr>
              <a:t>Supplementary Devices : </a:t>
            </a:r>
            <a:br>
              <a:rPr sz="800">
                <a:solidFill>
                  <a:schemeClr val="dk2"/>
                </a:solidFill>
                <a:latin typeface="Roboto" panose="02000000000000000000"/>
                <a:ea typeface="Roboto" panose="02000000000000000000"/>
                <a:cs typeface="Roboto" panose="02000000000000000000"/>
                <a:sym typeface="Roboto" panose="02000000000000000000"/>
              </a:rPr>
            </a:br>
            <a:r>
              <a:rPr sz="800">
                <a:solidFill>
                  <a:schemeClr val="dk2"/>
                </a:solidFill>
                <a:latin typeface="Roboto" panose="02000000000000000000"/>
                <a:ea typeface="Roboto" panose="02000000000000000000"/>
                <a:cs typeface="Roboto" panose="02000000000000000000"/>
                <a:sym typeface="Roboto" panose="02000000000000000000"/>
              </a:rPr>
              <a:t>Cash Drawer, External Printers, Router, Bixolon Printer (if needed) </a:t>
            </a:r>
            <a:endParaRPr sz="800">
              <a:solidFill>
                <a:schemeClr val="dk2"/>
              </a:solidFill>
              <a:latin typeface="Roboto" panose="02000000000000000000"/>
              <a:ea typeface="Roboto" panose="02000000000000000000"/>
              <a:cs typeface="Roboto" panose="02000000000000000000"/>
              <a:sym typeface="Roboto" panose="02000000000000000000"/>
            </a:endParaRPr>
          </a:p>
        </p:txBody>
      </p:sp>
      <p:pic>
        <p:nvPicPr>
          <p:cNvPr id="348" name="Google Shape;348;p33"/>
          <p:cNvPicPr preferRelativeResize="0"/>
          <p:nvPr/>
        </p:nvPicPr>
        <p:blipFill rotWithShape="1">
          <a:blip r:embed="rId3"/>
          <a:srcRect/>
          <a:stretch>
            <a:fillRect/>
          </a:stretch>
        </p:blipFill>
        <p:spPr>
          <a:xfrm>
            <a:off x="7115588" y="1679984"/>
            <a:ext cx="900322" cy="900300"/>
          </a:xfrm>
          <a:prstGeom prst="rect">
            <a:avLst/>
          </a:prstGeom>
          <a:noFill/>
          <a:ln>
            <a:noFill/>
          </a:ln>
        </p:spPr>
      </p:pic>
      <p:pic>
        <p:nvPicPr>
          <p:cNvPr id="349" name="Google Shape;349;p33"/>
          <p:cNvPicPr preferRelativeResize="0"/>
          <p:nvPr/>
        </p:nvPicPr>
        <p:blipFill>
          <a:blip r:embed="rId4"/>
          <a:stretch>
            <a:fillRect/>
          </a:stretch>
        </p:blipFill>
        <p:spPr>
          <a:xfrm>
            <a:off x="7115600" y="3021428"/>
            <a:ext cx="960725" cy="900325"/>
          </a:xfrm>
          <a:prstGeom prst="rect">
            <a:avLst/>
          </a:prstGeom>
          <a:noFill/>
          <a:ln>
            <a:noFill/>
          </a:ln>
        </p:spPr>
      </p:pic>
      <p:pic>
        <p:nvPicPr>
          <p:cNvPr id="350" name="Google Shape;350;p33" descr="Image"/>
          <p:cNvPicPr preferRelativeResize="0"/>
          <p:nvPr/>
        </p:nvPicPr>
        <p:blipFill rotWithShape="1">
          <a:blip r:embed="rId5"/>
          <a:srcRect/>
          <a:stretch>
            <a:fillRect/>
          </a:stretch>
        </p:blipFill>
        <p:spPr>
          <a:xfrm>
            <a:off x="8095500" y="1993425"/>
            <a:ext cx="382950" cy="254475"/>
          </a:xfrm>
          <a:prstGeom prst="rect">
            <a:avLst/>
          </a:prstGeom>
          <a:noFill/>
          <a:ln>
            <a:noFill/>
          </a:ln>
        </p:spPr>
      </p:pic>
      <p:pic>
        <p:nvPicPr>
          <p:cNvPr id="351" name="Google Shape;351;p33" descr="Image"/>
          <p:cNvPicPr preferRelativeResize="0"/>
          <p:nvPr/>
        </p:nvPicPr>
        <p:blipFill rotWithShape="1">
          <a:blip r:embed="rId6"/>
          <a:srcRect/>
          <a:stretch>
            <a:fillRect/>
          </a:stretch>
        </p:blipFill>
        <p:spPr>
          <a:xfrm>
            <a:off x="8095499" y="3300789"/>
            <a:ext cx="382950" cy="263598"/>
          </a:xfrm>
          <a:prstGeom prst="rect">
            <a:avLst/>
          </a:prstGeom>
          <a:noFill/>
          <a:ln>
            <a:noFill/>
          </a:ln>
        </p:spPr>
      </p:pic>
      <p:sp>
        <p:nvSpPr>
          <p:cNvPr id="352" name="Google Shape;352;p33"/>
          <p:cNvSpPr txBox="1"/>
          <p:nvPr>
            <p:ph type="sldNum" idx="12"/>
          </p:nvPr>
        </p:nvSpPr>
        <p:spPr>
          <a:xfrm>
            <a:off x="8606052"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sld>
</file>

<file path=ppt/theme/theme1.xml><?xml version="1.0" encoding="utf-8"?>
<a:theme xmlns:a="http://schemas.openxmlformats.org/drawingml/2006/main" name="StoreHub Presentatio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19952</Words>
  <Application>WPS Office WWO_feishu_20241028185521-3ecd29d096</Application>
  <PresentationFormat/>
  <Paragraphs>655</Paragraphs>
  <Slides>35</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35</vt:i4>
      </vt:variant>
    </vt:vector>
  </HeadingPairs>
  <TitlesOfParts>
    <vt:vector size="51" baseType="lpstr">
      <vt:lpstr>Arial</vt:lpstr>
      <vt:lpstr>宋体</vt:lpstr>
      <vt:lpstr>Wingdings</vt:lpstr>
      <vt:lpstr>Arial</vt:lpstr>
      <vt:lpstr>Roboto</vt:lpstr>
      <vt:lpstr>MingLiU-ExtB</vt:lpstr>
      <vt:lpstr>Roboto Light</vt:lpstr>
      <vt:lpstr>Roboto Medium</vt:lpstr>
      <vt:lpstr>Calibri</vt:lpstr>
      <vt:lpstr>Signika</vt:lpstr>
      <vt:lpstr>Source Sans Pro</vt:lpstr>
      <vt:lpstr>Lato</vt:lpstr>
      <vt:lpstr>汉仪书宋二KW</vt:lpstr>
      <vt:lpstr>Roboto</vt:lpstr>
      <vt:lpstr>StoreHub Presentation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Platform for Awesome Businesses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dcterms:created xsi:type="dcterms:W3CDTF">2025-06-20T14:42:36Z</dcterms:created>
  <dcterms:modified xsi:type="dcterms:W3CDTF">2025-06-20T14:42:36Z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84F9C03AB702AB8BCB705568F0C134DE_42</vt:lpwstr>
  </property>
  <property fmtid="{D5CDD505-2E9C-101B-9397-08002B2CF9AE}" pid="3" name="KSOProductBuildVer">
    <vt:lpwstr>2052-0.0.0.0</vt:lpwstr>
  </property>
</Properties>
</file>